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95" r:id="rId2"/>
    <p:sldId id="297" r:id="rId3"/>
    <p:sldId id="298" r:id="rId4"/>
    <p:sldId id="299" r:id="rId5"/>
    <p:sldId id="300" r:id="rId6"/>
    <p:sldId id="339" r:id="rId7"/>
    <p:sldId id="307" r:id="rId8"/>
    <p:sldId id="296" r:id="rId9"/>
    <p:sldId id="330" r:id="rId10"/>
    <p:sldId id="303" r:id="rId11"/>
    <p:sldId id="302" r:id="rId12"/>
    <p:sldId id="304" r:id="rId13"/>
    <p:sldId id="305" r:id="rId14"/>
    <p:sldId id="306" r:id="rId15"/>
    <p:sldId id="342" r:id="rId16"/>
    <p:sldId id="329" r:id="rId17"/>
    <p:sldId id="333" r:id="rId18"/>
    <p:sldId id="315" r:id="rId19"/>
    <p:sldId id="335" r:id="rId20"/>
    <p:sldId id="336" r:id="rId21"/>
    <p:sldId id="316" r:id="rId22"/>
    <p:sldId id="340" r:id="rId23"/>
    <p:sldId id="341" r:id="rId24"/>
    <p:sldId id="334" r:id="rId25"/>
    <p:sldId id="317" r:id="rId26"/>
    <p:sldId id="319" r:id="rId27"/>
    <p:sldId id="337" r:id="rId28"/>
    <p:sldId id="338" r:id="rId29"/>
    <p:sldId id="321" r:id="rId30"/>
    <p:sldId id="322" r:id="rId31"/>
    <p:sldId id="324" r:id="rId32"/>
    <p:sldId id="323" r:id="rId33"/>
    <p:sldId id="325" r:id="rId34"/>
    <p:sldId id="326" r:id="rId35"/>
    <p:sldId id="27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8A2C1B8-650F-4180-8ABC-7D7E36DB687D}">
          <p14:sldIdLst>
            <p14:sldId id="295"/>
            <p14:sldId id="297"/>
            <p14:sldId id="298"/>
            <p14:sldId id="299"/>
            <p14:sldId id="300"/>
            <p14:sldId id="339"/>
            <p14:sldId id="307"/>
            <p14:sldId id="296"/>
            <p14:sldId id="330"/>
            <p14:sldId id="303"/>
            <p14:sldId id="302"/>
            <p14:sldId id="304"/>
            <p14:sldId id="305"/>
            <p14:sldId id="306"/>
            <p14:sldId id="342"/>
            <p14:sldId id="329"/>
            <p14:sldId id="333"/>
            <p14:sldId id="315"/>
            <p14:sldId id="335"/>
            <p14:sldId id="336"/>
            <p14:sldId id="316"/>
            <p14:sldId id="340"/>
            <p14:sldId id="341"/>
            <p14:sldId id="334"/>
            <p14:sldId id="317"/>
            <p14:sldId id="319"/>
            <p14:sldId id="337"/>
            <p14:sldId id="338"/>
            <p14:sldId id="321"/>
            <p14:sldId id="322"/>
            <p14:sldId id="324"/>
            <p14:sldId id="323"/>
            <p14:sldId id="325"/>
            <p14:sldId id="326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15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3912" userDrawn="1">
          <p15:clr>
            <a:srgbClr val="A4A3A4"/>
          </p15:clr>
        </p15:guide>
        <p15:guide id="6" orient="horz" pos="77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7171"/>
    <a:srgbClr val="E2CC9A"/>
    <a:srgbClr val="18926F"/>
    <a:srgbClr val="87D398"/>
    <a:srgbClr val="114A5E"/>
    <a:srgbClr val="F2E8D2"/>
    <a:srgbClr val="C5D9BF"/>
    <a:srgbClr val="A80000"/>
    <a:srgbClr val="FE9900"/>
    <a:srgbClr val="3041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30" autoAdjust="0"/>
    <p:restoredTop sz="95293" autoAdjust="0"/>
  </p:normalViewPr>
  <p:slideViewPr>
    <p:cSldViewPr snapToGrid="0" showGuides="1">
      <p:cViewPr varScale="1">
        <p:scale>
          <a:sx n="146" d="100"/>
          <a:sy n="146" d="100"/>
        </p:scale>
        <p:origin x="968" y="168"/>
      </p:cViewPr>
      <p:guideLst>
        <p:guide orient="horz" pos="2160"/>
        <p:guide pos="3840"/>
        <p:guide pos="415"/>
        <p:guide pos="7272"/>
        <p:guide orient="horz" pos="3912"/>
        <p:guide orient="horz" pos="77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92DCE4F-7493-C909-0AF3-3A48B8E61B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1B91B6-D849-03F1-63FF-CE59607B08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85EDD-ADDF-4B3F-B7AF-2356CC806508}" type="datetimeFigureOut">
              <a:rPr lang="en-US" smtClean="0"/>
              <a:t>5/31/23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DAE51F-BBD9-943A-E399-FDB0AC3681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AF4DC0-B722-FE89-BE41-182592B166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F3F14-09B2-44AD-A652-741034E25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4840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B68431-B8BC-4B32-AE1B-869BD5C0AE2A}" type="datetimeFigureOut">
              <a:rPr lang="en-ID" smtClean="0"/>
              <a:t>31/05/23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AC767-366D-4ECF-A6F1-3F953A2B992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53687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lvarordesign?utm_source=unsplash&amp;utm_medium=referral&amp;utm_content=creditCopyText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business-plan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69893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15133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9497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773855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37679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452996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001622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24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545985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25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086952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26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710048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29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4389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401294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power point stock photo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30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747837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31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381187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32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42443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33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397295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Alvaro Reyes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35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82545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power point stock photo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13153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53448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64362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53395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power point stock photo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98676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79923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6946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F109A-21B3-4AED-9B24-15B880626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8E2A-F2F3-49A2-957A-926577D78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35C57-F9A2-42D3-8CF6-72FD5830C9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31/05/23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F4BF8-B7EC-465F-9305-A35ABAC92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B490E-D1D2-415F-BE96-DBF73B7A1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27160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BC12B-ED7C-44E0-AB3A-1EB802D5B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903352-93B8-4706-A726-FC4909C459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EE761-D03F-4B07-85AC-B758BA91AA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31/05/23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40DE4-BFF2-4DD8-AABF-5BB81C79D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AEB91-F9A3-4E8B-A448-854F82E7F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02156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44B229-B7CE-4C43-8647-8081E50135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BD2CA-740E-45DF-922C-97B968AE6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AA082-F55B-447D-9919-EB2B6B7F19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31/05/23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924FD-A234-41C5-B382-0C5828AA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13FB6-CC57-4B8C-BEE8-70259B9E2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41759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CE581-9ABB-4B86-A245-B74FEAE8C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B1AD9-6E0B-4B07-BC1B-FBCEE4DE8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02214-BDC5-4F3B-A454-C64095FBF8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31/05/23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DE5A2-E0F9-419E-9708-07448B86A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E42E0-B021-449E-A119-E9D12DB30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11694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DDA0A-72D5-4A47-8608-90887338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40760-859E-4D65-ADAF-C6525299D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495C0-E2FC-4568-BC2B-B312CDA009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31/05/23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C27C3-8E1F-4007-884C-C63975517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8BB95-3657-4C2A-B4AB-7CEBA3A10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42835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B32E3-1CF2-4D7E-8107-DFBEA42E1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A644C-2B15-4E7F-8664-B0584B7DBA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FF0366-C28B-4BDA-845E-F27527A1C4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BD4F05-A819-4AF6-AB17-308DD67A12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31/05/23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B8503A-166E-472B-964E-5E7FC155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562E2D-A7E0-4A99-BB6A-DF7C3D8EC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90828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B03A3-F4FC-45A7-A280-B1AABF0BD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C8917-0680-4D3C-B7BD-B9BCA1C90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4A027F-B654-43A0-A51D-FB6115F0B5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417CC2-BBC3-42A6-BEB1-84CDCF6BA0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D783B8-A2EE-4C6A-88C6-22322E1FD3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D3B6C0-BEAF-468F-8260-6988D8AE89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31/05/23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025079-910A-4AFC-85D3-0C244E9F9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A8DECD-AB56-46C3-A011-F7D96D5D1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72902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B48BF-F5EC-4208-8675-2D4022EC2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820738-FA88-4028-BBC6-3BCEC18C37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31/05/23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DA47AB-A97C-4756-84B3-0A56BA839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3BA8CB-41E4-464D-99C5-0162A8E47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75960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90BD16-A135-48C0-ACF6-A0668E2B38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31/05/23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6DB9B6-5C40-4AEA-A88A-493A90DD4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D0684-089C-4E8D-A267-EAC47A42E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44855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592D-43E8-4B55-B7CD-C005EDA04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01B98-1FCE-4191-8E6D-6D0A24A7C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6C4DFA-7C12-404F-89A0-AE4D03DC6E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5D3DF-A55B-416A-B7AC-6D47BBE48E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31/05/23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E54116-9698-4FC1-9A65-8AE4E8E0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32455F-A027-49C8-A8E9-6B66C2D2B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0869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672E9-95D4-4476-AA0D-C60224FDB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C948E3-B2D4-43CA-B95C-D20133AA97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098E69-A328-4467-A137-036744F780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1798-B039-4C8A-A0E9-EDF9AA1522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31/05/23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D96C0-F3C2-412C-997D-62FB23B37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ACB663-09ED-4366-AC4C-86761BB2E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58652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5DE22D-EF3A-4FAB-A025-F27A1269D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624" y="365126"/>
            <a:ext cx="11090753" cy="874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35472-4EC2-4C9C-81D2-F8D09A70B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623" y="1453019"/>
            <a:ext cx="11090753" cy="4723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03086-C061-4825-BFB5-39C4669F6B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0794" y="6356350"/>
            <a:ext cx="4305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62869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hegioididong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hongvu.vn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fptshop.com.vn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dkwebadmin.azurewebsites.net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hdkwebshopping.azurewebsites.net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D11414-17E4-B562-9BFC-E90684EE97CD}"/>
              </a:ext>
            </a:extLst>
          </p:cNvPr>
          <p:cNvSpPr/>
          <p:nvPr/>
        </p:nvSpPr>
        <p:spPr>
          <a:xfrm>
            <a:off x="2397295" y="316761"/>
            <a:ext cx="739741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TRƯỜNG ĐẠI HỌC SƯ PHẠM KỸ THUẬT TP HCM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566BE4-6D51-23B4-C0F6-44CCD3C221F0}"/>
              </a:ext>
            </a:extLst>
          </p:cNvPr>
          <p:cNvSpPr/>
          <p:nvPr/>
        </p:nvSpPr>
        <p:spPr>
          <a:xfrm>
            <a:off x="3768215" y="861222"/>
            <a:ext cx="465557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KHOA ĐÀO TẠO CHẤT LƯỢNG CAO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689EB2-DD95-934C-0DF0-8F73898F7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28" y="233965"/>
            <a:ext cx="1088922" cy="10889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C12A65-1645-0F95-E5A6-CA897B2C80C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150" y="316761"/>
            <a:ext cx="1088922" cy="10889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6DD6657-28D3-7305-B349-678DE866ED1D}"/>
              </a:ext>
            </a:extLst>
          </p:cNvPr>
          <p:cNvSpPr/>
          <p:nvPr/>
        </p:nvSpPr>
        <p:spPr>
          <a:xfrm>
            <a:off x="3152469" y="1636633"/>
            <a:ext cx="588706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solidFill>
                  <a:srgbClr val="1892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KHÓA LUẬN TỐT NGHIỆP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0A3CC0-9702-949C-9BE6-FA8849010992}"/>
              </a:ext>
            </a:extLst>
          </p:cNvPr>
          <p:cNvSpPr/>
          <p:nvPr/>
        </p:nvSpPr>
        <p:spPr>
          <a:xfrm>
            <a:off x="4619524" y="6233462"/>
            <a:ext cx="3105337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i="1" dirty="0">
                <a:ln w="0"/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TP.HCM, </a:t>
            </a:r>
            <a:r>
              <a:rPr lang="en-US" sz="1400" i="1" dirty="0" err="1">
                <a:ln w="0"/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sz="1400" i="1" dirty="0">
                <a:ln w="0"/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sz="1400" i="1" dirty="0" err="1">
                <a:ln w="0"/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tháng</a:t>
            </a:r>
            <a:r>
              <a:rPr lang="en-US" sz="1400" i="1" dirty="0">
                <a:ln w="0"/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06 </a:t>
            </a:r>
            <a:r>
              <a:rPr lang="en-US" sz="1400" i="1" dirty="0" err="1">
                <a:ln w="0"/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năm</a:t>
            </a:r>
            <a:r>
              <a:rPr lang="en-US" sz="1400" i="1" dirty="0">
                <a:ln w="0"/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2023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4F4AF5-D68C-7038-B81B-6F6C48AC8634}"/>
              </a:ext>
            </a:extLst>
          </p:cNvPr>
          <p:cNvSpPr/>
          <p:nvPr/>
        </p:nvSpPr>
        <p:spPr>
          <a:xfrm>
            <a:off x="684202" y="2402309"/>
            <a:ext cx="10846197" cy="11318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err="1">
                <a:ln w="0"/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400" b="1" dirty="0">
                <a:ln w="0"/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n w="0"/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sz="2400" b="1" dirty="0">
                <a:ln w="0"/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b="1" dirty="0" err="1">
                <a:ln w="0"/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400" b="1" dirty="0">
                <a:ln w="0"/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n w="0"/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400" b="1" dirty="0">
                <a:ln w="0"/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n w="0"/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b="1" dirty="0">
                <a:ln w="0"/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n w="0"/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2400" b="1" dirty="0">
                <a:ln w="0"/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n w="0"/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2400" b="1" dirty="0">
                <a:ln w="0"/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Website </a:t>
            </a:r>
            <a:r>
              <a:rPr lang="en-US" sz="2400" b="1" dirty="0" err="1">
                <a:ln w="0"/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máy</a:t>
            </a:r>
            <a:r>
              <a:rPr lang="en-US" sz="2400" b="1" dirty="0">
                <a:ln w="0"/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n w="0"/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400" b="1" dirty="0">
                <a:ln w="0"/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sz="2400" b="1" dirty="0" err="1">
                <a:ln w="0"/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b="1" dirty="0">
                <a:ln w="0"/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n w="0"/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linh</a:t>
            </a:r>
            <a:r>
              <a:rPr lang="en-US" sz="2400" b="1" dirty="0">
                <a:ln w="0"/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n w="0"/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kiện</a:t>
            </a:r>
            <a:r>
              <a:rPr lang="en-US" sz="2400" b="1" dirty="0">
                <a:ln w="0"/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n w="0"/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văn</a:t>
            </a:r>
            <a:r>
              <a:rPr lang="en-US" sz="2400" b="1" dirty="0">
                <a:ln w="0"/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n w="0"/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phòng</a:t>
            </a:r>
            <a:endParaRPr lang="en-US" sz="2400" b="1" dirty="0">
              <a:ln w="0"/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50E8B3-9F22-B19F-DC02-FA1085DC5AA1}"/>
              </a:ext>
            </a:extLst>
          </p:cNvPr>
          <p:cNvSpPr/>
          <p:nvPr/>
        </p:nvSpPr>
        <p:spPr>
          <a:xfrm>
            <a:off x="4310143" y="3796247"/>
            <a:ext cx="372409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GVHD: PSG.TS </a:t>
            </a:r>
            <a:r>
              <a:rPr lang="en-US" dirty="0" err="1">
                <a:ln w="0"/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Hoàng</a:t>
            </a:r>
            <a:r>
              <a:rPr lang="en-US" dirty="0">
                <a:ln w="0"/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n w="0"/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Văn</a:t>
            </a:r>
            <a:r>
              <a:rPr lang="en-US" dirty="0">
                <a:ln w="0"/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n w="0"/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Dũng</a:t>
            </a:r>
            <a:endParaRPr lang="en-US" dirty="0">
              <a:ln w="0"/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3B3052-D5FB-B037-3349-5ACF3E3BEF25}"/>
              </a:ext>
            </a:extLst>
          </p:cNvPr>
          <p:cNvSpPr/>
          <p:nvPr/>
        </p:nvSpPr>
        <p:spPr>
          <a:xfrm>
            <a:off x="4894386" y="4350134"/>
            <a:ext cx="240322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 err="1">
                <a:ln w="0"/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b="1" dirty="0">
                <a:ln w="0"/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n w="0"/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b="1" dirty="0">
                <a:ln w="0"/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n w="0"/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b="1" dirty="0">
                <a:ln w="0"/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n w="0"/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b="1" dirty="0">
                <a:ln w="0"/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EA530C-3547-4ACB-9B93-336570561949}"/>
              </a:ext>
            </a:extLst>
          </p:cNvPr>
          <p:cNvSpPr/>
          <p:nvPr/>
        </p:nvSpPr>
        <p:spPr>
          <a:xfrm>
            <a:off x="3571370" y="4785350"/>
            <a:ext cx="5049255" cy="87203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err="1">
                <a:ln w="0"/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dirty="0">
                <a:ln w="0"/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n w="0"/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Kỳ</a:t>
            </a:r>
            <a:r>
              <a:rPr lang="en-US" dirty="0">
                <a:ln w="0"/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n w="0"/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Hải</a:t>
            </a:r>
            <a:r>
              <a:rPr lang="en-US" dirty="0">
                <a:ln w="0"/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19110197</a:t>
            </a:r>
          </a:p>
          <a:p>
            <a:pPr algn="just">
              <a:lnSpc>
                <a:spcPct val="150000"/>
              </a:lnSpc>
            </a:pPr>
            <a:r>
              <a:rPr lang="en-US" dirty="0" err="1">
                <a:ln w="0"/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Trần</a:t>
            </a:r>
            <a:r>
              <a:rPr lang="en-US" dirty="0">
                <a:ln w="0"/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n w="0"/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dirty="0">
                <a:ln w="0"/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n w="0"/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Quốc</a:t>
            </a:r>
            <a:r>
              <a:rPr lang="en-US" dirty="0">
                <a:ln w="0"/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n w="0"/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Khánh</a:t>
            </a:r>
            <a:r>
              <a:rPr lang="en-US" dirty="0">
                <a:ln w="0"/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19110227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394E09-1E8F-3F01-B739-0D1B7FFA3107}"/>
              </a:ext>
            </a:extLst>
          </p:cNvPr>
          <p:cNvSpPr/>
          <p:nvPr/>
        </p:nvSpPr>
        <p:spPr>
          <a:xfrm>
            <a:off x="11530399" y="6484958"/>
            <a:ext cx="278936" cy="278936"/>
          </a:xfrm>
          <a:prstGeom prst="ellipse">
            <a:avLst/>
          </a:prstGeom>
          <a:solidFill>
            <a:srgbClr val="11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8D5424AD-2DED-B7C8-0222-DAE65262A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6229" y="6500893"/>
            <a:ext cx="347276" cy="247065"/>
          </a:xfrm>
          <a:noFill/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1</a:t>
            </a:fld>
            <a:endParaRPr lang="en-ID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716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7EDB60C5-8EAF-4D2D-BA55-3AA6AC00D621}"/>
              </a:ext>
            </a:extLst>
          </p:cNvPr>
          <p:cNvSpPr/>
          <p:nvPr/>
        </p:nvSpPr>
        <p:spPr>
          <a:xfrm>
            <a:off x="11530399" y="6484958"/>
            <a:ext cx="278936" cy="278936"/>
          </a:xfrm>
          <a:prstGeom prst="ellipse">
            <a:avLst/>
          </a:prstGeom>
          <a:solidFill>
            <a:srgbClr val="11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DC79C307-A81D-4B1A-B42B-46ABAD95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2278" y="6506160"/>
            <a:ext cx="435178" cy="257734"/>
          </a:xfrm>
          <a:noFill/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10</a:t>
            </a:fld>
            <a:endParaRPr lang="en-ID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6E8E85-6D78-14BE-E13E-390B349E7623}"/>
              </a:ext>
            </a:extLst>
          </p:cNvPr>
          <p:cNvSpPr/>
          <p:nvPr/>
        </p:nvSpPr>
        <p:spPr>
          <a:xfrm>
            <a:off x="684786" y="1803756"/>
            <a:ext cx="10767492" cy="13940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86A570F-1DB5-AD32-7C50-5F924C8FD64E}"/>
              </a:ext>
            </a:extLst>
          </p:cNvPr>
          <p:cNvGrpSpPr/>
          <p:nvPr/>
        </p:nvGrpSpPr>
        <p:grpSpPr>
          <a:xfrm rot="5400000">
            <a:off x="863374" y="1681654"/>
            <a:ext cx="791611" cy="850648"/>
            <a:chOff x="6118256" y="1371344"/>
            <a:chExt cx="791611" cy="85064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800DF0-358E-2820-6CFF-3E7904BADD76}"/>
                </a:ext>
              </a:extLst>
            </p:cNvPr>
            <p:cNvSpPr/>
            <p:nvPr/>
          </p:nvSpPr>
          <p:spPr>
            <a:xfrm>
              <a:off x="6118256" y="1430381"/>
              <a:ext cx="791611" cy="791611"/>
            </a:xfrm>
            <a:prstGeom prst="rect">
              <a:avLst/>
            </a:prstGeom>
            <a:solidFill>
              <a:srgbClr val="1892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2C6C1421-C3E9-C22F-0EF9-74F7ED85B9C6}"/>
                </a:ext>
              </a:extLst>
            </p:cNvPr>
            <p:cNvSpPr/>
            <p:nvPr/>
          </p:nvSpPr>
          <p:spPr>
            <a:xfrm rot="16200000">
              <a:off x="6133697" y="1355906"/>
              <a:ext cx="61703" cy="92579"/>
            </a:xfrm>
            <a:prstGeom prst="rtTriangle">
              <a:avLst/>
            </a:prstGeom>
            <a:solidFill>
              <a:srgbClr val="114A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CF28706-E6CF-2A2E-513E-1BAA668739EF}"/>
              </a:ext>
            </a:extLst>
          </p:cNvPr>
          <p:cNvSpPr txBox="1">
            <a:spLocks/>
          </p:cNvSpPr>
          <p:nvPr/>
        </p:nvSpPr>
        <p:spPr>
          <a:xfrm>
            <a:off x="1907122" y="2078574"/>
            <a:ext cx="4634631" cy="29135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b="1" dirty="0" err="1">
                <a:solidFill>
                  <a:srgbClr val="114A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Thế</a:t>
            </a:r>
            <a:r>
              <a:rPr lang="en-US" sz="2400" b="1" dirty="0">
                <a:solidFill>
                  <a:srgbClr val="114A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114A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sz="2400" b="1" dirty="0">
                <a:solidFill>
                  <a:srgbClr val="114A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400" b="1" dirty="0" err="1">
                <a:solidFill>
                  <a:srgbClr val="114A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endParaRPr lang="en-US" sz="2400" b="1" dirty="0">
              <a:solidFill>
                <a:srgbClr val="114A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F9F9341-88BF-2D1C-D193-E9B2A10E36F1}"/>
              </a:ext>
            </a:extLst>
          </p:cNvPr>
          <p:cNvSpPr txBox="1">
            <a:spLocks/>
          </p:cNvSpPr>
          <p:nvPr/>
        </p:nvSpPr>
        <p:spPr>
          <a:xfrm>
            <a:off x="831189" y="1896338"/>
            <a:ext cx="791612" cy="413769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C27955-A9EE-68A0-E8D4-1DE220991298}"/>
              </a:ext>
            </a:extLst>
          </p:cNvPr>
          <p:cNvSpPr/>
          <p:nvPr/>
        </p:nvSpPr>
        <p:spPr>
          <a:xfrm>
            <a:off x="684786" y="3461887"/>
            <a:ext cx="10767492" cy="13940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146E4A-5603-00C3-80D5-DA0E7D038E1B}"/>
              </a:ext>
            </a:extLst>
          </p:cNvPr>
          <p:cNvGrpSpPr/>
          <p:nvPr/>
        </p:nvGrpSpPr>
        <p:grpSpPr>
          <a:xfrm rot="5400000">
            <a:off x="863374" y="3310685"/>
            <a:ext cx="791611" cy="850648"/>
            <a:chOff x="6118256" y="1371344"/>
            <a:chExt cx="791611" cy="85064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3DF154B-6BAA-5BB4-EF0A-4E6E3E336028}"/>
                </a:ext>
              </a:extLst>
            </p:cNvPr>
            <p:cNvSpPr/>
            <p:nvPr/>
          </p:nvSpPr>
          <p:spPr>
            <a:xfrm>
              <a:off x="6118256" y="1430381"/>
              <a:ext cx="791611" cy="791611"/>
            </a:xfrm>
            <a:prstGeom prst="rect">
              <a:avLst/>
            </a:prstGeom>
            <a:solidFill>
              <a:srgbClr val="1892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ight Triangle 14">
              <a:extLst>
                <a:ext uri="{FF2B5EF4-FFF2-40B4-BE49-F238E27FC236}">
                  <a16:creationId xmlns:a16="http://schemas.microsoft.com/office/drawing/2014/main" id="{12AAE485-29E8-11AA-BF49-2C60C46076C3}"/>
                </a:ext>
              </a:extLst>
            </p:cNvPr>
            <p:cNvSpPr/>
            <p:nvPr/>
          </p:nvSpPr>
          <p:spPr>
            <a:xfrm rot="16200000">
              <a:off x="6133697" y="1355906"/>
              <a:ext cx="61703" cy="92579"/>
            </a:xfrm>
            <a:prstGeom prst="rtTriangle">
              <a:avLst/>
            </a:prstGeom>
            <a:solidFill>
              <a:srgbClr val="114A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185D598-F33F-4C87-38AE-9DA8AB014D19}"/>
              </a:ext>
            </a:extLst>
          </p:cNvPr>
          <p:cNvSpPr txBox="1">
            <a:spLocks/>
          </p:cNvSpPr>
          <p:nvPr/>
        </p:nvSpPr>
        <p:spPr>
          <a:xfrm>
            <a:off x="1907122" y="3707605"/>
            <a:ext cx="4634631" cy="29135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b="1" dirty="0" err="1">
                <a:solidFill>
                  <a:srgbClr val="114A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Phong</a:t>
            </a:r>
            <a:r>
              <a:rPr lang="en-US" sz="2400" b="1" dirty="0">
                <a:solidFill>
                  <a:srgbClr val="114A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114A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vũ</a:t>
            </a:r>
            <a:endParaRPr lang="en-US" sz="2400" b="1" dirty="0">
              <a:solidFill>
                <a:srgbClr val="114A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B37CCFE-BC12-7DAC-5F02-96E7A09992B4}"/>
              </a:ext>
            </a:extLst>
          </p:cNvPr>
          <p:cNvSpPr txBox="1">
            <a:spLocks/>
          </p:cNvSpPr>
          <p:nvPr/>
        </p:nvSpPr>
        <p:spPr>
          <a:xfrm>
            <a:off x="831189" y="3525369"/>
            <a:ext cx="791612" cy="413769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C21120-1AFE-96C8-F2B3-F740C761E3CE}"/>
              </a:ext>
            </a:extLst>
          </p:cNvPr>
          <p:cNvSpPr/>
          <p:nvPr/>
        </p:nvSpPr>
        <p:spPr>
          <a:xfrm>
            <a:off x="684786" y="5090919"/>
            <a:ext cx="10767492" cy="13940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7989BF-F6E0-94B9-BEFD-1E330EB5441E}"/>
              </a:ext>
            </a:extLst>
          </p:cNvPr>
          <p:cNvGrpSpPr/>
          <p:nvPr/>
        </p:nvGrpSpPr>
        <p:grpSpPr>
          <a:xfrm rot="5400000">
            <a:off x="863374" y="4968817"/>
            <a:ext cx="791611" cy="850648"/>
            <a:chOff x="6118256" y="1371344"/>
            <a:chExt cx="791611" cy="85064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44B8E7A-DE96-6AE1-6CF5-02586E88AF18}"/>
                </a:ext>
              </a:extLst>
            </p:cNvPr>
            <p:cNvSpPr/>
            <p:nvPr/>
          </p:nvSpPr>
          <p:spPr>
            <a:xfrm>
              <a:off x="6118256" y="1430381"/>
              <a:ext cx="791611" cy="791611"/>
            </a:xfrm>
            <a:prstGeom prst="rect">
              <a:avLst/>
            </a:prstGeom>
            <a:solidFill>
              <a:srgbClr val="1892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ight Triangle 30">
              <a:extLst>
                <a:ext uri="{FF2B5EF4-FFF2-40B4-BE49-F238E27FC236}">
                  <a16:creationId xmlns:a16="http://schemas.microsoft.com/office/drawing/2014/main" id="{C0D33D0D-3B58-D16C-437E-62D0570134A4}"/>
                </a:ext>
              </a:extLst>
            </p:cNvPr>
            <p:cNvSpPr/>
            <p:nvPr/>
          </p:nvSpPr>
          <p:spPr>
            <a:xfrm rot="16200000">
              <a:off x="6133697" y="1355906"/>
              <a:ext cx="61703" cy="92579"/>
            </a:xfrm>
            <a:prstGeom prst="rtTriangle">
              <a:avLst/>
            </a:prstGeom>
            <a:solidFill>
              <a:srgbClr val="114A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A363662D-4717-8A85-5AE4-6AA7810E934C}"/>
              </a:ext>
            </a:extLst>
          </p:cNvPr>
          <p:cNvSpPr txBox="1">
            <a:spLocks/>
          </p:cNvSpPr>
          <p:nvPr/>
        </p:nvSpPr>
        <p:spPr>
          <a:xfrm>
            <a:off x="1907122" y="5365737"/>
            <a:ext cx="4634631" cy="29135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114A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FPT Shop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167B0A68-15D4-D33F-FB75-1B14ABE6B9FF}"/>
              </a:ext>
            </a:extLst>
          </p:cNvPr>
          <p:cNvSpPr txBox="1">
            <a:spLocks/>
          </p:cNvSpPr>
          <p:nvPr/>
        </p:nvSpPr>
        <p:spPr>
          <a:xfrm>
            <a:off x="831189" y="5183501"/>
            <a:ext cx="791612" cy="413769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5DC3EB-67AF-C689-85BD-8014BBDBE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463" y="1830406"/>
            <a:ext cx="2780457" cy="13407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9DC602-98BC-344C-AC9D-7039CA5C8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9856" y="3605086"/>
            <a:ext cx="3342046" cy="9905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9F619E-FA3B-C6F7-4D0C-914ED88DAE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6495" y="5190287"/>
            <a:ext cx="3146817" cy="119530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49745" y="840236"/>
            <a:ext cx="4091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Khảo</a:t>
            </a:r>
            <a:r>
              <a:rPr lang="en-US" sz="2800" dirty="0"/>
              <a:t> </a:t>
            </a:r>
            <a:r>
              <a:rPr lang="en-US" sz="2800" dirty="0" err="1"/>
              <a:t>sát</a:t>
            </a:r>
            <a:r>
              <a:rPr lang="en-US" sz="2800" dirty="0"/>
              <a:t> </a:t>
            </a:r>
            <a:r>
              <a:rPr lang="en-US" sz="2800" dirty="0" err="1"/>
              <a:t>hiện</a:t>
            </a:r>
            <a:r>
              <a:rPr lang="en-US" sz="2800" dirty="0"/>
              <a:t> </a:t>
            </a:r>
            <a:r>
              <a:rPr lang="en-US" sz="2800" dirty="0" err="1"/>
              <a:t>trạng</a:t>
            </a:r>
            <a:endParaRPr lang="en-US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BC7AC0-7F05-19D7-5EC7-69C57D28681E}"/>
              </a:ext>
            </a:extLst>
          </p:cNvPr>
          <p:cNvSpPr txBox="1"/>
          <p:nvPr/>
        </p:nvSpPr>
        <p:spPr>
          <a:xfrm>
            <a:off x="849745" y="290515"/>
            <a:ext cx="8155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CHƯƠNG 1. ĐẶC TẢ THIẾT KẾ</a:t>
            </a:r>
          </a:p>
        </p:txBody>
      </p:sp>
    </p:spTree>
    <p:extLst>
      <p:ext uri="{BB962C8B-B14F-4D97-AF65-F5344CB8AC3E}">
        <p14:creationId xmlns:p14="http://schemas.microsoft.com/office/powerpoint/2010/main" val="49075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  <p:bldP spid="11" grpId="0"/>
      <p:bldP spid="12" grpId="0" animBg="1"/>
      <p:bldP spid="16" grpId="0"/>
      <p:bldP spid="18" grpId="0"/>
      <p:bldP spid="20" grpId="0" animBg="1"/>
      <p:bldP spid="32" grpId="0"/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6B0EF80-F077-AFF1-41AB-D3D0A42C0C22}"/>
              </a:ext>
            </a:extLst>
          </p:cNvPr>
          <p:cNvSpPr/>
          <p:nvPr/>
        </p:nvSpPr>
        <p:spPr>
          <a:xfrm>
            <a:off x="511744" y="848715"/>
            <a:ext cx="451366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</a:t>
            </a:r>
            <a:r>
              <a:rPr lang="en-US" sz="2800" dirty="0" err="1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Thegioididong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6AAA5D-6346-A7A9-8926-EADE1547D936}"/>
              </a:ext>
            </a:extLst>
          </p:cNvPr>
          <p:cNvSpPr/>
          <p:nvPr/>
        </p:nvSpPr>
        <p:spPr>
          <a:xfrm>
            <a:off x="11530399" y="6484958"/>
            <a:ext cx="278936" cy="278936"/>
          </a:xfrm>
          <a:prstGeom prst="ellipse">
            <a:avLst/>
          </a:prstGeom>
          <a:solidFill>
            <a:srgbClr val="11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75641714-9F12-8294-82AF-969833163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6229" y="6500893"/>
            <a:ext cx="347276" cy="247065"/>
          </a:xfrm>
          <a:noFill/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11</a:t>
            </a:fld>
            <a:endParaRPr lang="en-ID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B629BB-7B6D-A1A3-65CD-FB957AD49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50" y="2130425"/>
            <a:ext cx="5550648" cy="3055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13B170-07EA-F7EB-FA63-612226EF9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765" y="2130425"/>
            <a:ext cx="5963740" cy="30557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A75CB01-69C8-F90C-0C55-2F969536F87E}"/>
              </a:ext>
            </a:extLst>
          </p:cNvPr>
          <p:cNvSpPr/>
          <p:nvPr/>
        </p:nvSpPr>
        <p:spPr>
          <a:xfrm>
            <a:off x="102441" y="6500893"/>
            <a:ext cx="481105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Link Website: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  <a:hlinkClick r:id="rId4"/>
              </a:rPr>
              <a:t>https://www.thegioididong.com/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198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6B0EF80-F077-AFF1-41AB-D3D0A42C0C22}"/>
              </a:ext>
            </a:extLst>
          </p:cNvPr>
          <p:cNvSpPr/>
          <p:nvPr/>
        </p:nvSpPr>
        <p:spPr>
          <a:xfrm>
            <a:off x="511744" y="848715"/>
            <a:ext cx="451366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 </a:t>
            </a:r>
            <a:r>
              <a:rPr lang="en-US" sz="2800" dirty="0" err="1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Phongvu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6570011-59FE-FF86-3F40-CE2CD905B4CF}"/>
              </a:ext>
            </a:extLst>
          </p:cNvPr>
          <p:cNvSpPr/>
          <p:nvPr/>
        </p:nvSpPr>
        <p:spPr>
          <a:xfrm>
            <a:off x="11530399" y="6484958"/>
            <a:ext cx="278936" cy="278936"/>
          </a:xfrm>
          <a:prstGeom prst="ellipse">
            <a:avLst/>
          </a:prstGeom>
          <a:solidFill>
            <a:srgbClr val="11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8C5C151-FAE7-B12C-F7D4-C39D8212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6229" y="6500893"/>
            <a:ext cx="347276" cy="247065"/>
          </a:xfrm>
          <a:noFill/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12</a:t>
            </a:fld>
            <a:endParaRPr lang="en-ID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5EC03B-3684-2318-BEF3-D2D7C03FC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8" y="2220239"/>
            <a:ext cx="5982789" cy="28371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9C9105-492F-8823-5651-A9369A340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447" y="2220239"/>
            <a:ext cx="6148553" cy="2853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51B1823-D287-42C5-3BEB-B220FB310716}"/>
              </a:ext>
            </a:extLst>
          </p:cNvPr>
          <p:cNvSpPr/>
          <p:nvPr/>
        </p:nvSpPr>
        <p:spPr>
          <a:xfrm>
            <a:off x="145984" y="6500893"/>
            <a:ext cx="481105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Link Website: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  <a:hlinkClick r:id="rId4"/>
              </a:rPr>
              <a:t>https://phongvu.vn/</a:t>
            </a:r>
            <a:r>
              <a:rPr lang="en-US" dirty="0">
                <a:solidFill>
                  <a:srgbClr val="083D65"/>
                </a:solidFill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77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6B0EF80-F077-AFF1-41AB-D3D0A42C0C22}"/>
              </a:ext>
            </a:extLst>
          </p:cNvPr>
          <p:cNvSpPr/>
          <p:nvPr/>
        </p:nvSpPr>
        <p:spPr>
          <a:xfrm>
            <a:off x="511744" y="848715"/>
            <a:ext cx="451366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</a:t>
            </a:r>
            <a:r>
              <a:rPr lang="en-US" sz="2800" dirty="0" err="1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Fpt</a:t>
            </a:r>
            <a:r>
              <a:rPr lang="en-US" sz="2800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Shop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F1FD4A-59D3-9AE1-A054-89C4AF89DA65}"/>
              </a:ext>
            </a:extLst>
          </p:cNvPr>
          <p:cNvSpPr/>
          <p:nvPr/>
        </p:nvSpPr>
        <p:spPr>
          <a:xfrm>
            <a:off x="214353" y="6500893"/>
            <a:ext cx="481105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Link Website: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  <a:hlinkClick r:id="rId2"/>
              </a:rPr>
              <a:t>https://fptshop.com.vn/</a:t>
            </a:r>
            <a:r>
              <a:rPr lang="en-US" dirty="0">
                <a:solidFill>
                  <a:srgbClr val="083D65"/>
                </a:solidFill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769BB8E-40E2-42DF-9E04-451AC5B65A05}"/>
              </a:ext>
            </a:extLst>
          </p:cNvPr>
          <p:cNvSpPr/>
          <p:nvPr/>
        </p:nvSpPr>
        <p:spPr>
          <a:xfrm>
            <a:off x="11530399" y="6484958"/>
            <a:ext cx="278936" cy="278936"/>
          </a:xfrm>
          <a:prstGeom prst="ellipse">
            <a:avLst/>
          </a:prstGeom>
          <a:solidFill>
            <a:srgbClr val="11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DD06C55F-16B8-BEF5-1A7F-5B773F512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6229" y="6500893"/>
            <a:ext cx="347276" cy="247065"/>
          </a:xfrm>
          <a:noFill/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13</a:t>
            </a:fld>
            <a:endParaRPr lang="en-ID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906CD1-63D7-519C-FDDB-154678CB9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9648"/>
            <a:ext cx="5924926" cy="29057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407B95-9B67-3B8B-FC73-AA2C79D2D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4926" y="2289648"/>
            <a:ext cx="6159002" cy="291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2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7EDB60C5-8EAF-4D2D-BA55-3AA6AC00D621}"/>
              </a:ext>
            </a:extLst>
          </p:cNvPr>
          <p:cNvSpPr/>
          <p:nvPr/>
        </p:nvSpPr>
        <p:spPr>
          <a:xfrm>
            <a:off x="11530399" y="6484958"/>
            <a:ext cx="278936" cy="278936"/>
          </a:xfrm>
          <a:prstGeom prst="ellipse">
            <a:avLst/>
          </a:prstGeom>
          <a:solidFill>
            <a:srgbClr val="11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DC79C307-A81D-4B1A-B42B-46ABAD95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4791" y="6495559"/>
            <a:ext cx="490151" cy="257734"/>
          </a:xfrm>
          <a:noFill/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14</a:t>
            </a:fld>
            <a:endParaRPr lang="en-ID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D07E63E-1925-43BF-6B14-2D2BD63FC307}"/>
              </a:ext>
            </a:extLst>
          </p:cNvPr>
          <p:cNvSpPr txBox="1">
            <a:spLocks/>
          </p:cNvSpPr>
          <p:nvPr/>
        </p:nvSpPr>
        <p:spPr>
          <a:xfrm>
            <a:off x="762907" y="388644"/>
            <a:ext cx="10509929" cy="570544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en-ID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6E8E85-6D78-14BE-E13E-390B349E7623}"/>
              </a:ext>
            </a:extLst>
          </p:cNvPr>
          <p:cNvSpPr/>
          <p:nvPr/>
        </p:nvSpPr>
        <p:spPr>
          <a:xfrm>
            <a:off x="762907" y="1447081"/>
            <a:ext cx="10767492" cy="40564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86A570F-1DB5-AD32-7C50-5F924C8FD64E}"/>
              </a:ext>
            </a:extLst>
          </p:cNvPr>
          <p:cNvGrpSpPr/>
          <p:nvPr/>
        </p:nvGrpSpPr>
        <p:grpSpPr>
          <a:xfrm rot="5400000">
            <a:off x="941495" y="1324980"/>
            <a:ext cx="791611" cy="850648"/>
            <a:chOff x="6118256" y="1371344"/>
            <a:chExt cx="791611" cy="85064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800DF0-358E-2820-6CFF-3E7904BADD76}"/>
                </a:ext>
              </a:extLst>
            </p:cNvPr>
            <p:cNvSpPr/>
            <p:nvPr/>
          </p:nvSpPr>
          <p:spPr>
            <a:xfrm>
              <a:off x="6118256" y="1430381"/>
              <a:ext cx="791611" cy="791611"/>
            </a:xfrm>
            <a:prstGeom prst="rect">
              <a:avLst/>
            </a:prstGeom>
            <a:solidFill>
              <a:srgbClr val="1892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2C6C1421-C3E9-C22F-0EF9-74F7ED85B9C6}"/>
                </a:ext>
              </a:extLst>
            </p:cNvPr>
            <p:cNvSpPr/>
            <p:nvPr/>
          </p:nvSpPr>
          <p:spPr>
            <a:xfrm rot="16200000">
              <a:off x="6133697" y="1355906"/>
              <a:ext cx="61703" cy="92579"/>
            </a:xfrm>
            <a:prstGeom prst="rtTriangle">
              <a:avLst/>
            </a:prstGeom>
            <a:solidFill>
              <a:srgbClr val="114A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CF28706-E6CF-2A2E-513E-1BAA668739EF}"/>
              </a:ext>
            </a:extLst>
          </p:cNvPr>
          <p:cNvSpPr txBox="1">
            <a:spLocks/>
          </p:cNvSpPr>
          <p:nvPr/>
        </p:nvSpPr>
        <p:spPr>
          <a:xfrm>
            <a:off x="1985244" y="1721900"/>
            <a:ext cx="2682006" cy="29135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b="1" dirty="0" err="1">
                <a:solidFill>
                  <a:srgbClr val="114A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sz="2400" b="1" dirty="0">
                <a:solidFill>
                  <a:srgbClr val="114A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114A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2400" b="1" dirty="0">
                <a:solidFill>
                  <a:srgbClr val="114A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114A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endParaRPr lang="en-US" sz="2400" b="1" dirty="0">
              <a:solidFill>
                <a:srgbClr val="114A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F781E3-1864-9F6D-5942-45ECF0D89BD1}"/>
              </a:ext>
            </a:extLst>
          </p:cNvPr>
          <p:cNvSpPr txBox="1"/>
          <p:nvPr/>
        </p:nvSpPr>
        <p:spPr>
          <a:xfrm>
            <a:off x="1082459" y="2420929"/>
            <a:ext cx="9709366" cy="29101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-288290" algn="just"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Các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website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đều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có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đầy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đủ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các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chức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bản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của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một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bán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tuyến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indent="-288290" algn="just"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Vê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̀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bô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́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cục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Đầy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đủ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các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thành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phần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của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một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web,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hình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ảnh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cân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đối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màu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sắc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hài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hòa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giúp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người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dùng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cảm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thấy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dê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̃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chịu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thoải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mái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148C3D-3715-4844-5D0C-514C312D388C}"/>
              </a:ext>
            </a:extLst>
          </p:cNvPr>
          <p:cNvGrpSpPr/>
          <p:nvPr/>
        </p:nvGrpSpPr>
        <p:grpSpPr>
          <a:xfrm>
            <a:off x="1071624" y="1485741"/>
            <a:ext cx="472315" cy="472317"/>
            <a:chOff x="4119563" y="2533650"/>
            <a:chExt cx="346075" cy="346076"/>
          </a:xfrm>
        </p:grpSpPr>
        <p:sp>
          <p:nvSpPr>
            <p:cNvPr id="10" name="Freeform 267">
              <a:extLst>
                <a:ext uri="{FF2B5EF4-FFF2-40B4-BE49-F238E27FC236}">
                  <a16:creationId xmlns:a16="http://schemas.microsoft.com/office/drawing/2014/main" id="{806FE9FA-4B2D-7CEC-1113-EED590CBFA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9563" y="2563813"/>
              <a:ext cx="285750" cy="315913"/>
            </a:xfrm>
            <a:custGeom>
              <a:avLst/>
              <a:gdLst>
                <a:gd name="T0" fmla="*/ 180 w 180"/>
                <a:gd name="T1" fmla="*/ 85 h 199"/>
                <a:gd name="T2" fmla="*/ 180 w 180"/>
                <a:gd name="T3" fmla="*/ 199 h 199"/>
                <a:gd name="T4" fmla="*/ 0 w 180"/>
                <a:gd name="T5" fmla="*/ 199 h 199"/>
                <a:gd name="T6" fmla="*/ 0 w 180"/>
                <a:gd name="T7" fmla="*/ 0 h 199"/>
                <a:gd name="T8" fmla="*/ 133 w 180"/>
                <a:gd name="T9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199">
                  <a:moveTo>
                    <a:pt x="180" y="85"/>
                  </a:moveTo>
                  <a:lnTo>
                    <a:pt x="180" y="199"/>
                  </a:lnTo>
                  <a:lnTo>
                    <a:pt x="0" y="199"/>
                  </a:lnTo>
                  <a:lnTo>
                    <a:pt x="0" y="0"/>
                  </a:lnTo>
                  <a:lnTo>
                    <a:pt x="133" y="0"/>
                  </a:lnTo>
                </a:path>
              </a:pathLst>
            </a:custGeom>
            <a:noFill/>
            <a:ln w="222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Freeform 268">
              <a:extLst>
                <a:ext uri="{FF2B5EF4-FFF2-40B4-BE49-F238E27FC236}">
                  <a16:creationId xmlns:a16="http://schemas.microsoft.com/office/drawing/2014/main" id="{42CA205B-AF06-53B1-82BE-EEE58D2E9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9100" y="2533650"/>
              <a:ext cx="236538" cy="236538"/>
            </a:xfrm>
            <a:custGeom>
              <a:avLst/>
              <a:gdLst>
                <a:gd name="T0" fmla="*/ 47 w 149"/>
                <a:gd name="T1" fmla="*/ 128 h 149"/>
                <a:gd name="T2" fmla="*/ 0 w 149"/>
                <a:gd name="T3" fmla="*/ 149 h 149"/>
                <a:gd name="T4" fmla="*/ 21 w 149"/>
                <a:gd name="T5" fmla="*/ 102 h 149"/>
                <a:gd name="T6" fmla="*/ 123 w 149"/>
                <a:gd name="T7" fmla="*/ 0 h 149"/>
                <a:gd name="T8" fmla="*/ 149 w 149"/>
                <a:gd name="T9" fmla="*/ 26 h 149"/>
                <a:gd name="T10" fmla="*/ 47 w 149"/>
                <a:gd name="T11" fmla="*/ 12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149">
                  <a:moveTo>
                    <a:pt x="47" y="128"/>
                  </a:moveTo>
                  <a:lnTo>
                    <a:pt x="0" y="149"/>
                  </a:lnTo>
                  <a:lnTo>
                    <a:pt x="21" y="102"/>
                  </a:lnTo>
                  <a:lnTo>
                    <a:pt x="123" y="0"/>
                  </a:lnTo>
                  <a:lnTo>
                    <a:pt x="149" y="26"/>
                  </a:lnTo>
                  <a:lnTo>
                    <a:pt x="47" y="128"/>
                  </a:lnTo>
                  <a:close/>
                </a:path>
              </a:pathLst>
            </a:custGeom>
            <a:noFill/>
            <a:ln w="222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69">
              <a:extLst>
                <a:ext uri="{FF2B5EF4-FFF2-40B4-BE49-F238E27FC236}">
                  <a16:creationId xmlns:a16="http://schemas.microsoft.com/office/drawing/2014/main" id="{A087DBDA-07B2-5675-322A-B0FAB7664D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94200" y="2559050"/>
              <a:ext cx="46038" cy="46038"/>
            </a:xfrm>
            <a:prstGeom prst="line">
              <a:avLst/>
            </a:prstGeom>
            <a:noFill/>
            <a:ln w="222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70">
              <a:extLst>
                <a:ext uri="{FF2B5EF4-FFF2-40B4-BE49-F238E27FC236}">
                  <a16:creationId xmlns:a16="http://schemas.microsoft.com/office/drawing/2014/main" id="{E37B09CA-6B7A-972E-9D7F-4554E19149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262438" y="2695575"/>
              <a:ext cx="41275" cy="41275"/>
            </a:xfrm>
            <a:prstGeom prst="line">
              <a:avLst/>
            </a:prstGeom>
            <a:noFill/>
            <a:ln w="222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81051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Yêu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623" y="1453019"/>
            <a:ext cx="11090753" cy="95054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chia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2 website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50000"/>
              </a:lnSpc>
              <a:buNone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F1BE2F-3A08-3939-1497-EED5627B30B5}"/>
              </a:ext>
            </a:extLst>
          </p:cNvPr>
          <p:cNvGrpSpPr/>
          <p:nvPr/>
        </p:nvGrpSpPr>
        <p:grpSpPr>
          <a:xfrm>
            <a:off x="820329" y="3023007"/>
            <a:ext cx="4281184" cy="715305"/>
            <a:chOff x="3049212" y="1219200"/>
            <a:chExt cx="6517532" cy="780795"/>
          </a:xfrm>
        </p:grpSpPr>
        <p:sp>
          <p:nvSpPr>
            <p:cNvPr id="11" name="Rectangle: Rounded Corners 25">
              <a:extLst>
                <a:ext uri="{FF2B5EF4-FFF2-40B4-BE49-F238E27FC236}">
                  <a16:creationId xmlns:a16="http://schemas.microsoft.com/office/drawing/2014/main" id="{35CAA527-27C0-DAB5-FE57-5A819FA35550}"/>
                </a:ext>
              </a:extLst>
            </p:cNvPr>
            <p:cNvSpPr/>
            <p:nvPr/>
          </p:nvSpPr>
          <p:spPr>
            <a:xfrm>
              <a:off x="3049212" y="1219200"/>
              <a:ext cx="6517532" cy="7807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04B0D2-C2C3-0197-EC51-CDAA4AAB3B56}"/>
                </a:ext>
              </a:extLst>
            </p:cNvPr>
            <p:cNvSpPr txBox="1"/>
            <p:nvPr/>
          </p:nvSpPr>
          <p:spPr>
            <a:xfrm>
              <a:off x="3682322" y="1332914"/>
              <a:ext cx="5251313" cy="55336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 rtl="1"/>
              <a:r>
                <a:rPr lang="da-DK" sz="2400" dirty="0">
                  <a:latin typeface="Arial" panose="020B0604020202020204" pitchFamily="34" charset="0"/>
                  <a:cs typeface="Arial" panose="020B0604020202020204" pitchFamily="34" charset="0"/>
                </a:rPr>
                <a:t>Web shopping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6BABAC-181A-AE15-1883-D3A3D8CCE74E}"/>
              </a:ext>
            </a:extLst>
          </p:cNvPr>
          <p:cNvGrpSpPr/>
          <p:nvPr/>
        </p:nvGrpSpPr>
        <p:grpSpPr>
          <a:xfrm>
            <a:off x="6095999" y="3023006"/>
            <a:ext cx="4281184" cy="715305"/>
            <a:chOff x="3049212" y="1219200"/>
            <a:chExt cx="6517532" cy="780795"/>
          </a:xfrm>
        </p:grpSpPr>
        <p:sp>
          <p:nvSpPr>
            <p:cNvPr id="14" name="Rectangle: Rounded Corners 25">
              <a:extLst>
                <a:ext uri="{FF2B5EF4-FFF2-40B4-BE49-F238E27FC236}">
                  <a16:creationId xmlns:a16="http://schemas.microsoft.com/office/drawing/2014/main" id="{2B9E1ED7-E407-379F-D44A-9D0BF4621914}"/>
                </a:ext>
              </a:extLst>
            </p:cNvPr>
            <p:cNvSpPr/>
            <p:nvPr/>
          </p:nvSpPr>
          <p:spPr>
            <a:xfrm>
              <a:off x="3049212" y="1219200"/>
              <a:ext cx="6517532" cy="7807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0106BB-2250-CE35-2998-4DB79B326926}"/>
                </a:ext>
              </a:extLst>
            </p:cNvPr>
            <p:cNvSpPr txBox="1"/>
            <p:nvPr/>
          </p:nvSpPr>
          <p:spPr>
            <a:xfrm>
              <a:off x="3682322" y="1332914"/>
              <a:ext cx="5251313" cy="55336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 rtl="1"/>
              <a:r>
                <a:rPr lang="da-DK" sz="2400" dirty="0">
                  <a:latin typeface="Arial" panose="020B0604020202020204" pitchFamily="34" charset="0"/>
                  <a:cs typeface="Arial" panose="020B0604020202020204" pitchFamily="34" charset="0"/>
                </a:rPr>
                <a:t>Web </a:t>
              </a:r>
              <a:r>
                <a:rPr lang="da-DK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admin</a:t>
              </a:r>
              <a:endParaRPr lang="da-DK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D813F7D4-B601-5893-C54C-AFC4C1AC6ABA}"/>
              </a:ext>
            </a:extLst>
          </p:cNvPr>
          <p:cNvSpPr txBox="1">
            <a:spLocks/>
          </p:cNvSpPr>
          <p:nvPr/>
        </p:nvSpPr>
        <p:spPr>
          <a:xfrm>
            <a:off x="550622" y="4016959"/>
            <a:ext cx="11090753" cy="874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Yêu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phi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DBF8A1E-50BC-0728-7811-184350AB9B9F}"/>
              </a:ext>
            </a:extLst>
          </p:cNvPr>
          <p:cNvGrpSpPr/>
          <p:nvPr/>
        </p:nvGrpSpPr>
        <p:grpSpPr>
          <a:xfrm>
            <a:off x="820329" y="5170558"/>
            <a:ext cx="4281184" cy="715305"/>
            <a:chOff x="3049212" y="1219200"/>
            <a:chExt cx="6517532" cy="780795"/>
          </a:xfrm>
        </p:grpSpPr>
        <p:sp>
          <p:nvSpPr>
            <p:cNvPr id="19" name="Rectangle: Rounded Corners 25">
              <a:extLst>
                <a:ext uri="{FF2B5EF4-FFF2-40B4-BE49-F238E27FC236}">
                  <a16:creationId xmlns:a16="http://schemas.microsoft.com/office/drawing/2014/main" id="{8F45D988-E074-1B47-B8FE-2A533610B48B}"/>
                </a:ext>
              </a:extLst>
            </p:cNvPr>
            <p:cNvSpPr/>
            <p:nvPr/>
          </p:nvSpPr>
          <p:spPr>
            <a:xfrm>
              <a:off x="3049212" y="1219200"/>
              <a:ext cx="6517532" cy="7807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5C1441F-9BD6-B58B-5D8D-3C5C4D0A6764}"/>
                </a:ext>
              </a:extLst>
            </p:cNvPr>
            <p:cNvSpPr txBox="1"/>
            <p:nvPr/>
          </p:nvSpPr>
          <p:spPr>
            <a:xfrm>
              <a:off x="3682322" y="1332914"/>
              <a:ext cx="5251313" cy="55336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 rtl="1"/>
              <a:r>
                <a:rPr lang="da-DK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Giao</a:t>
              </a:r>
              <a:r>
                <a:rPr lang="da-DK" sz="2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a-DK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diện</a:t>
              </a:r>
              <a:endParaRPr lang="da-DK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B02CC5F-F7B9-F60F-7A8A-1275B40EB7B4}"/>
              </a:ext>
            </a:extLst>
          </p:cNvPr>
          <p:cNvGrpSpPr/>
          <p:nvPr/>
        </p:nvGrpSpPr>
        <p:grpSpPr>
          <a:xfrm>
            <a:off x="6095998" y="5170557"/>
            <a:ext cx="4281184" cy="715305"/>
            <a:chOff x="3049212" y="1219200"/>
            <a:chExt cx="6517532" cy="780795"/>
          </a:xfrm>
        </p:grpSpPr>
        <p:sp>
          <p:nvSpPr>
            <p:cNvPr id="22" name="Rectangle: Rounded Corners 25">
              <a:extLst>
                <a:ext uri="{FF2B5EF4-FFF2-40B4-BE49-F238E27FC236}">
                  <a16:creationId xmlns:a16="http://schemas.microsoft.com/office/drawing/2014/main" id="{1BE91B39-E4CD-67B5-11B6-472FE79C8728}"/>
                </a:ext>
              </a:extLst>
            </p:cNvPr>
            <p:cNvSpPr/>
            <p:nvPr/>
          </p:nvSpPr>
          <p:spPr>
            <a:xfrm>
              <a:off x="3049212" y="1219200"/>
              <a:ext cx="6517532" cy="7807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4907501-8113-7BF4-0E80-A19F0C4D356A}"/>
                </a:ext>
              </a:extLst>
            </p:cNvPr>
            <p:cNvSpPr txBox="1"/>
            <p:nvPr/>
          </p:nvSpPr>
          <p:spPr>
            <a:xfrm>
              <a:off x="3682322" y="1332914"/>
              <a:ext cx="5251313" cy="55336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 rtl="1"/>
              <a:r>
                <a:rPr lang="da-DK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Trải</a:t>
              </a:r>
              <a:r>
                <a:rPr lang="da-DK" sz="2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a-DK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nghiệm</a:t>
              </a:r>
              <a:endParaRPr lang="da-DK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A9EC58C2-1B0E-26E7-6735-5CE7B1302A27}"/>
              </a:ext>
            </a:extLst>
          </p:cNvPr>
          <p:cNvSpPr/>
          <p:nvPr/>
        </p:nvSpPr>
        <p:spPr>
          <a:xfrm>
            <a:off x="11530399" y="6484958"/>
            <a:ext cx="278936" cy="278936"/>
          </a:xfrm>
          <a:prstGeom prst="ellipse">
            <a:avLst/>
          </a:prstGeom>
          <a:solidFill>
            <a:srgbClr val="11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06FEF757-8446-17B1-AC39-BBE49D067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4791" y="6495559"/>
            <a:ext cx="490151" cy="257734"/>
          </a:xfrm>
          <a:noFill/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15</a:t>
            </a:fld>
            <a:endParaRPr lang="en-ID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05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7EDB60C5-8EAF-4D2D-BA55-3AA6AC00D621}"/>
              </a:ext>
            </a:extLst>
          </p:cNvPr>
          <p:cNvSpPr/>
          <p:nvPr/>
        </p:nvSpPr>
        <p:spPr>
          <a:xfrm>
            <a:off x="11435149" y="6386830"/>
            <a:ext cx="278936" cy="278936"/>
          </a:xfrm>
          <a:prstGeom prst="ellipse">
            <a:avLst/>
          </a:prstGeom>
          <a:solidFill>
            <a:srgbClr val="11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DC79C307-A81D-4B1A-B42B-46ABAD95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2946" y="6386830"/>
            <a:ext cx="443342" cy="278936"/>
          </a:xfrm>
          <a:noFill/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</a:rPr>
              <a:pPr algn="ctr"/>
              <a:t>16</a:t>
            </a:fld>
            <a:endParaRPr lang="en-ID" sz="1050" dirty="0">
              <a:solidFill>
                <a:schemeClr val="bg1"/>
              </a:solidFill>
            </a:endParaRP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31984DCD-3DBC-41AA-9368-EA52D0D54228}"/>
              </a:ext>
            </a:extLst>
          </p:cNvPr>
          <p:cNvSpPr txBox="1">
            <a:spLocks/>
          </p:cNvSpPr>
          <p:nvPr/>
        </p:nvSpPr>
        <p:spPr>
          <a:xfrm>
            <a:off x="667657" y="290515"/>
            <a:ext cx="10509929" cy="667657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E2AFBC1-6AC0-FFB2-C8F2-54B9A2B1D323}"/>
              </a:ext>
            </a:extLst>
          </p:cNvPr>
          <p:cNvGrpSpPr/>
          <p:nvPr/>
        </p:nvGrpSpPr>
        <p:grpSpPr>
          <a:xfrm>
            <a:off x="924832" y="2027895"/>
            <a:ext cx="4281184" cy="715305"/>
            <a:chOff x="3049212" y="1219200"/>
            <a:chExt cx="6517532" cy="780795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32211BE2-D2F2-F139-0AED-2405161EF9A1}"/>
                </a:ext>
              </a:extLst>
            </p:cNvPr>
            <p:cNvSpPr/>
            <p:nvPr/>
          </p:nvSpPr>
          <p:spPr>
            <a:xfrm>
              <a:off x="3049212" y="1219200"/>
              <a:ext cx="6517532" cy="7807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7068938-8708-0C8E-7015-1AFB90F696F3}"/>
                </a:ext>
              </a:extLst>
            </p:cNvPr>
            <p:cNvSpPr txBox="1"/>
            <p:nvPr/>
          </p:nvSpPr>
          <p:spPr>
            <a:xfrm>
              <a:off x="3682322" y="1332914"/>
              <a:ext cx="5251313" cy="55336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rtl="1"/>
              <a:r>
                <a:rPr lang="da-DK" dirty="0">
                  <a:latin typeface="Arial" panose="020B0604020202020204" pitchFamily="34" charset="0"/>
                  <a:cs typeface="Arial" panose="020B0604020202020204" pitchFamily="34" charset="0"/>
                </a:rPr>
                <a:t>1. Đăng nhập, đăng ký, quên mật khẩu, thay đổi mật khẩu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C0A92A05-F0D5-5D0F-47D6-18C3761451D9}"/>
              </a:ext>
            </a:extLst>
          </p:cNvPr>
          <p:cNvSpPr txBox="1"/>
          <p:nvPr/>
        </p:nvSpPr>
        <p:spPr>
          <a:xfrm>
            <a:off x="504824" y="1064409"/>
            <a:ext cx="10509928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2870" marR="98425" algn="just">
              <a:lnSpc>
                <a:spcPct val="150000"/>
              </a:lnSpc>
              <a:spcBef>
                <a:spcPts val="5"/>
              </a:spcBef>
              <a:spcAft>
                <a:spcPts val="600"/>
              </a:spcAft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0E24618-3E42-1A87-C779-F0F377A2372D}"/>
              </a:ext>
            </a:extLst>
          </p:cNvPr>
          <p:cNvGrpSpPr/>
          <p:nvPr/>
        </p:nvGrpSpPr>
        <p:grpSpPr>
          <a:xfrm>
            <a:off x="924832" y="2847376"/>
            <a:ext cx="4281184" cy="715305"/>
            <a:chOff x="3049212" y="1219200"/>
            <a:chExt cx="6517532" cy="780795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1B79F117-03EC-3F71-2BB8-229E39B1E2BE}"/>
                </a:ext>
              </a:extLst>
            </p:cNvPr>
            <p:cNvSpPr/>
            <p:nvPr/>
          </p:nvSpPr>
          <p:spPr>
            <a:xfrm>
              <a:off x="3049212" y="1219200"/>
              <a:ext cx="6517532" cy="7807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3A9A822-04E4-D78B-EE79-BE15932BB382}"/>
                </a:ext>
              </a:extLst>
            </p:cNvPr>
            <p:cNvSpPr txBox="1"/>
            <p:nvPr/>
          </p:nvSpPr>
          <p:spPr>
            <a:xfrm>
              <a:off x="3682322" y="1332914"/>
              <a:ext cx="5251313" cy="55336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rtl="1"/>
              <a:r>
                <a:rPr lang="da-DK" dirty="0">
                  <a:latin typeface="Arial" panose="020B0604020202020204" pitchFamily="34" charset="0"/>
                  <a:cs typeface="Arial" panose="020B0604020202020204" pitchFamily="34" charset="0"/>
                </a:rPr>
                <a:t>2. Hiển thị danh sách sản phẩm, thông tin chi tiết sản phẩm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232F6A3-2AB4-9EFD-920C-D50B2D19C30A}"/>
              </a:ext>
            </a:extLst>
          </p:cNvPr>
          <p:cNvGrpSpPr/>
          <p:nvPr/>
        </p:nvGrpSpPr>
        <p:grpSpPr>
          <a:xfrm>
            <a:off x="924832" y="3666857"/>
            <a:ext cx="4281184" cy="715305"/>
            <a:chOff x="3049212" y="1219200"/>
            <a:chExt cx="6517532" cy="780795"/>
          </a:xfrm>
        </p:grpSpPr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BC8994FA-CA46-9667-AAFE-F7CA92FECB0F}"/>
                </a:ext>
              </a:extLst>
            </p:cNvPr>
            <p:cNvSpPr/>
            <p:nvPr/>
          </p:nvSpPr>
          <p:spPr>
            <a:xfrm>
              <a:off x="3049212" y="1219200"/>
              <a:ext cx="6517532" cy="7807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A802235-49F3-650A-D77A-9595D2CC1650}"/>
                </a:ext>
              </a:extLst>
            </p:cNvPr>
            <p:cNvSpPr txBox="1"/>
            <p:nvPr/>
          </p:nvSpPr>
          <p:spPr>
            <a:xfrm>
              <a:off x="3682322" y="1332914"/>
              <a:ext cx="5251313" cy="55336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rtl="1"/>
              <a:r>
                <a:rPr lang="da-DK" dirty="0">
                  <a:latin typeface="Arial" panose="020B0604020202020204" pitchFamily="34" charset="0"/>
                  <a:cs typeface="Arial" panose="020B0604020202020204" pitchFamily="34" charset="0"/>
                </a:rPr>
                <a:t>3. </a:t>
              </a:r>
              <a:r>
                <a:rPr lang="da-DK" dirty="0" err="1">
                  <a:latin typeface="Arial" panose="020B0604020202020204" pitchFamily="34" charset="0"/>
                  <a:cs typeface="Arial" panose="020B0604020202020204" pitchFamily="34" charset="0"/>
                </a:rPr>
                <a:t>Thêm</a:t>
              </a:r>
              <a:r>
                <a:rPr lang="da-DK" dirty="0">
                  <a:latin typeface="Arial" panose="020B0604020202020204" pitchFamily="34" charset="0"/>
                  <a:cs typeface="Arial" panose="020B0604020202020204" pitchFamily="34" charset="0"/>
                </a:rPr>
                <a:t>, cập nhật, xóa các sản phẩm trong giỏ hàng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1D0C063-6142-6FD4-FE98-54F8F92C3FC2}"/>
              </a:ext>
            </a:extLst>
          </p:cNvPr>
          <p:cNvGrpSpPr/>
          <p:nvPr/>
        </p:nvGrpSpPr>
        <p:grpSpPr>
          <a:xfrm>
            <a:off x="924832" y="4486338"/>
            <a:ext cx="4281184" cy="715305"/>
            <a:chOff x="3049212" y="1219200"/>
            <a:chExt cx="6517532" cy="780795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73122430-9A42-E159-FAE7-9F2A870BACDE}"/>
                </a:ext>
              </a:extLst>
            </p:cNvPr>
            <p:cNvSpPr/>
            <p:nvPr/>
          </p:nvSpPr>
          <p:spPr>
            <a:xfrm>
              <a:off x="3049212" y="1219200"/>
              <a:ext cx="6517532" cy="7807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E8FD1CB-28D5-7512-39F5-7BDD2E696E0B}"/>
                </a:ext>
              </a:extLst>
            </p:cNvPr>
            <p:cNvSpPr txBox="1"/>
            <p:nvPr/>
          </p:nvSpPr>
          <p:spPr>
            <a:xfrm>
              <a:off x="3682322" y="1332914"/>
              <a:ext cx="5251313" cy="55336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rtl="1"/>
              <a:r>
                <a:rPr lang="da-DK" dirty="0">
                  <a:latin typeface="Arial" panose="020B0604020202020204" pitchFamily="34" charset="0"/>
                  <a:cs typeface="Arial" panose="020B0604020202020204" pitchFamily="34" charset="0"/>
                </a:rPr>
                <a:t>4. Thanh toán các sản phẩm khi người dùng chọn mua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21BF183-6708-2196-A22F-E43D710494E2}"/>
              </a:ext>
            </a:extLst>
          </p:cNvPr>
          <p:cNvGrpSpPr/>
          <p:nvPr/>
        </p:nvGrpSpPr>
        <p:grpSpPr>
          <a:xfrm>
            <a:off x="924832" y="5305819"/>
            <a:ext cx="4281184" cy="715305"/>
            <a:chOff x="3049212" y="1219200"/>
            <a:chExt cx="6517532" cy="780795"/>
          </a:xfrm>
        </p:grpSpPr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87F70A89-5CC7-3144-6BF8-86CCD9F68229}"/>
                </a:ext>
              </a:extLst>
            </p:cNvPr>
            <p:cNvSpPr/>
            <p:nvPr/>
          </p:nvSpPr>
          <p:spPr>
            <a:xfrm>
              <a:off x="3049212" y="1219200"/>
              <a:ext cx="6517532" cy="7807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19BC458-5827-FB96-35C5-C0ABCF77AB56}"/>
                </a:ext>
              </a:extLst>
            </p:cNvPr>
            <p:cNvSpPr txBox="1"/>
            <p:nvPr/>
          </p:nvSpPr>
          <p:spPr>
            <a:xfrm>
              <a:off x="3682322" y="1332914"/>
              <a:ext cx="5251313" cy="55336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rtl="1"/>
              <a:r>
                <a:rPr lang="da-DK" dirty="0">
                  <a:latin typeface="Arial" panose="020B0604020202020204" pitchFamily="34" charset="0"/>
                  <a:cs typeface="Arial" panose="020B0604020202020204" pitchFamily="34" charset="0"/>
                </a:rPr>
                <a:t>5. Tìm kiếm các sản phẩm người dùng mong muốn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3F33BF-4F74-97F4-AC8F-B2AB73E4AD11}"/>
              </a:ext>
            </a:extLst>
          </p:cNvPr>
          <p:cNvGrpSpPr/>
          <p:nvPr/>
        </p:nvGrpSpPr>
        <p:grpSpPr>
          <a:xfrm>
            <a:off x="6990743" y="2027895"/>
            <a:ext cx="4281184" cy="715305"/>
            <a:chOff x="3049212" y="1219200"/>
            <a:chExt cx="6517532" cy="780795"/>
          </a:xfrm>
        </p:grpSpPr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AA83B91E-B6A0-6E9C-3CF7-1F40685B64D8}"/>
                </a:ext>
              </a:extLst>
            </p:cNvPr>
            <p:cNvSpPr/>
            <p:nvPr/>
          </p:nvSpPr>
          <p:spPr>
            <a:xfrm>
              <a:off x="3049212" y="1219200"/>
              <a:ext cx="6517532" cy="7807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D387E3B-6784-9C48-5F37-1CF6BE0578C5}"/>
                </a:ext>
              </a:extLst>
            </p:cNvPr>
            <p:cNvSpPr txBox="1"/>
            <p:nvPr/>
          </p:nvSpPr>
          <p:spPr>
            <a:xfrm>
              <a:off x="3682322" y="1332914"/>
              <a:ext cx="5251313" cy="55336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rtl="1"/>
              <a:r>
                <a:rPr lang="da-DK" dirty="0">
                  <a:latin typeface="Arial" panose="020B0604020202020204" pitchFamily="34" charset="0"/>
                  <a:cs typeface="Arial" panose="020B0604020202020204" pitchFamily="34" charset="0"/>
                </a:rPr>
                <a:t>6. Gửi email xác nhận khi người dùng đặt hàng, đăng ký tài khoản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6270C71-259B-EE55-7C4E-8F877909090A}"/>
              </a:ext>
            </a:extLst>
          </p:cNvPr>
          <p:cNvGrpSpPr/>
          <p:nvPr/>
        </p:nvGrpSpPr>
        <p:grpSpPr>
          <a:xfrm>
            <a:off x="6990743" y="2847376"/>
            <a:ext cx="4281184" cy="1534786"/>
            <a:chOff x="3049212" y="1219200"/>
            <a:chExt cx="6517532" cy="1675304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D48E86F4-27BA-A1BD-4C61-60119A5A2C7C}"/>
                </a:ext>
              </a:extLst>
            </p:cNvPr>
            <p:cNvSpPr/>
            <p:nvPr/>
          </p:nvSpPr>
          <p:spPr>
            <a:xfrm>
              <a:off x="3049212" y="1219200"/>
              <a:ext cx="6517532" cy="7807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876F2FE-6DE2-A126-7D1D-31E1C92D4255}"/>
                </a:ext>
              </a:extLst>
            </p:cNvPr>
            <p:cNvSpPr txBox="1"/>
            <p:nvPr/>
          </p:nvSpPr>
          <p:spPr>
            <a:xfrm>
              <a:off x="3682322" y="1332914"/>
              <a:ext cx="5251313" cy="55336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rtl="1"/>
              <a:r>
                <a:rPr lang="da-DK" sz="1600" dirty="0">
                  <a:latin typeface="Arial" panose="020B0604020202020204" pitchFamily="34" charset="0"/>
                  <a:cs typeface="Arial" panose="020B0604020202020204" pitchFamily="34" charset="0"/>
                </a:rPr>
                <a:t>7. Cập nhật thông tin người dùng, xem lịch sử đơn hàng người dùng đã đặt</a:t>
              </a:r>
            </a:p>
          </p:txBody>
        </p:sp>
        <p:sp>
          <p:nvSpPr>
            <p:cNvPr id="33" name="Rectangle: Rounded Corners 95">
              <a:extLst>
                <a:ext uri="{FF2B5EF4-FFF2-40B4-BE49-F238E27FC236}">
                  <a16:creationId xmlns:a16="http://schemas.microsoft.com/office/drawing/2014/main" id="{D48E86F4-27BA-A1BD-4C61-60119A5A2C7C}"/>
                </a:ext>
              </a:extLst>
            </p:cNvPr>
            <p:cNvSpPr/>
            <p:nvPr/>
          </p:nvSpPr>
          <p:spPr>
            <a:xfrm>
              <a:off x="3049212" y="2113709"/>
              <a:ext cx="6517532" cy="7807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876F2FE-6DE2-A126-7D1D-31E1C92D4255}"/>
                </a:ext>
              </a:extLst>
            </p:cNvPr>
            <p:cNvSpPr txBox="1"/>
            <p:nvPr/>
          </p:nvSpPr>
          <p:spPr>
            <a:xfrm>
              <a:off x="3682322" y="2227422"/>
              <a:ext cx="5251313" cy="55336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rtl="1"/>
              <a:r>
                <a:rPr lang="da-DK" dirty="0">
                  <a:latin typeface="Arial" panose="020B0604020202020204" pitchFamily="34" charset="0"/>
                  <a:cs typeface="Arial" panose="020B0604020202020204" pitchFamily="34" charset="0"/>
                </a:rPr>
                <a:t>8. </a:t>
              </a:r>
              <a:r>
                <a:rPr lang="da-DK" dirty="0" err="1">
                  <a:latin typeface="Arial" panose="020B0604020202020204" pitchFamily="34" charset="0"/>
                  <a:cs typeface="Arial" panose="020B0604020202020204" pitchFamily="34" charset="0"/>
                </a:rPr>
                <a:t>Tích</a:t>
              </a:r>
              <a:r>
                <a:rPr lang="da-DK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a-DK" dirty="0" err="1">
                  <a:latin typeface="Arial" panose="020B0604020202020204" pitchFamily="34" charset="0"/>
                  <a:cs typeface="Arial" panose="020B0604020202020204" pitchFamily="34" charset="0"/>
                </a:rPr>
                <a:t>hợp</a:t>
              </a:r>
              <a:r>
                <a:rPr lang="da-DK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a-DK" dirty="0" err="1">
                  <a:latin typeface="Arial" panose="020B0604020202020204" pitchFamily="34" charset="0"/>
                  <a:cs typeface="Arial" panose="020B0604020202020204" pitchFamily="34" charset="0"/>
                </a:rPr>
                <a:t>thanh</a:t>
              </a:r>
              <a:r>
                <a:rPr lang="da-DK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a-DK" dirty="0" err="1">
                  <a:latin typeface="Arial" panose="020B0604020202020204" pitchFamily="34" charset="0"/>
                  <a:cs typeface="Arial" panose="020B0604020202020204" pitchFamily="34" charset="0"/>
                </a:rPr>
                <a:t>toán</a:t>
              </a:r>
              <a:r>
                <a:rPr lang="da-DK" dirty="0">
                  <a:latin typeface="Arial" panose="020B0604020202020204" pitchFamily="34" charset="0"/>
                  <a:cs typeface="Arial" panose="020B0604020202020204" pitchFamily="34" charset="0"/>
                </a:rPr>
                <a:t> VNPAY, API GHN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B7C0AB00-2CE5-1A04-4D0F-357AA7F298F8}"/>
              </a:ext>
            </a:extLst>
          </p:cNvPr>
          <p:cNvGrpSpPr/>
          <p:nvPr/>
        </p:nvGrpSpPr>
        <p:grpSpPr>
          <a:xfrm>
            <a:off x="6990743" y="4486338"/>
            <a:ext cx="4281184" cy="715305"/>
            <a:chOff x="3049212" y="1219200"/>
            <a:chExt cx="6517532" cy="780795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2F2BFFAD-8BA5-D693-9911-3224913ACDDA}"/>
                </a:ext>
              </a:extLst>
            </p:cNvPr>
            <p:cNvSpPr/>
            <p:nvPr/>
          </p:nvSpPr>
          <p:spPr>
            <a:xfrm>
              <a:off x="3049212" y="1219200"/>
              <a:ext cx="6517532" cy="7807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C84BC9A-3D2D-6E7B-0859-21876BC5FA3E}"/>
                </a:ext>
              </a:extLst>
            </p:cNvPr>
            <p:cNvSpPr txBox="1"/>
            <p:nvPr/>
          </p:nvSpPr>
          <p:spPr>
            <a:xfrm>
              <a:off x="3682322" y="1332914"/>
              <a:ext cx="5251313" cy="55336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rtl="1"/>
              <a:r>
                <a:rPr lang="da-DK" sz="1600" dirty="0">
                  <a:latin typeface="Arial" panose="020B0604020202020204" pitchFamily="34" charset="0"/>
                  <a:cs typeface="Arial" panose="020B0604020202020204" pitchFamily="34" charset="0"/>
                </a:rPr>
                <a:t>9. Admin: quản lý người dùng, danh mục, sản phẩm, nhà cung cấp và đơn hàng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5F036C4-7942-17D8-FE7A-DDDAE0A8138C}"/>
              </a:ext>
            </a:extLst>
          </p:cNvPr>
          <p:cNvGrpSpPr/>
          <p:nvPr/>
        </p:nvGrpSpPr>
        <p:grpSpPr>
          <a:xfrm>
            <a:off x="6990743" y="5305819"/>
            <a:ext cx="4281184" cy="715305"/>
            <a:chOff x="3049212" y="1219200"/>
            <a:chExt cx="6517532" cy="780795"/>
          </a:xfrm>
        </p:grpSpPr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6ABC04D8-64D6-056B-CD75-C02B9DD7E22D}"/>
                </a:ext>
              </a:extLst>
            </p:cNvPr>
            <p:cNvSpPr/>
            <p:nvPr/>
          </p:nvSpPr>
          <p:spPr>
            <a:xfrm>
              <a:off x="3049212" y="1219200"/>
              <a:ext cx="6517532" cy="7807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A40D66D-9AD0-22EB-6CDC-556E27BBC1EC}"/>
                </a:ext>
              </a:extLst>
            </p:cNvPr>
            <p:cNvSpPr txBox="1"/>
            <p:nvPr/>
          </p:nvSpPr>
          <p:spPr>
            <a:xfrm>
              <a:off x="3682322" y="1332914"/>
              <a:ext cx="5251313" cy="55336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rtl="1"/>
              <a:r>
                <a:rPr lang="da-DK" dirty="0">
                  <a:latin typeface="Arial" panose="020B0604020202020204" pitchFamily="34" charset="0"/>
                  <a:cs typeface="Arial" panose="020B0604020202020204" pitchFamily="34" charset="0"/>
                </a:rPr>
                <a:t>10. Thống kê sản phẩm, doanh thu, số lượng sản phẩm đã bán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94327" y="290515"/>
            <a:ext cx="904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CHƯƠNG 3. PHÂN TÍCH THIẾT KẾ HỆ THỐNG</a:t>
            </a:r>
          </a:p>
        </p:txBody>
      </p:sp>
    </p:spTree>
    <p:extLst>
      <p:ext uri="{BB962C8B-B14F-4D97-AF65-F5344CB8AC3E}">
        <p14:creationId xmlns:p14="http://schemas.microsoft.com/office/powerpoint/2010/main" val="222660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7EDB60C5-8EAF-4D2D-BA55-3AA6AC00D621}"/>
              </a:ext>
            </a:extLst>
          </p:cNvPr>
          <p:cNvSpPr/>
          <p:nvPr/>
        </p:nvSpPr>
        <p:spPr>
          <a:xfrm>
            <a:off x="11530399" y="6484958"/>
            <a:ext cx="278936" cy="278936"/>
          </a:xfrm>
          <a:prstGeom prst="ellipse">
            <a:avLst/>
          </a:prstGeom>
          <a:solidFill>
            <a:srgbClr val="11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DC79C307-A81D-4B1A-B42B-46ABAD95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6229" y="6500893"/>
            <a:ext cx="347276" cy="247065"/>
          </a:xfrm>
          <a:noFill/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17</a:t>
            </a:fld>
            <a:endParaRPr lang="en-ID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D07E63E-1925-43BF-6B14-2D2BD63FC307}"/>
              </a:ext>
            </a:extLst>
          </p:cNvPr>
          <p:cNvSpPr txBox="1">
            <a:spLocks/>
          </p:cNvSpPr>
          <p:nvPr/>
        </p:nvSpPr>
        <p:spPr>
          <a:xfrm>
            <a:off x="762907" y="388644"/>
            <a:ext cx="10509929" cy="570544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lược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use case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16B34F9-140F-B1DE-7D4A-40BACC5E9AF1}"/>
              </a:ext>
            </a:extLst>
          </p:cNvPr>
          <p:cNvSpPr txBox="1">
            <a:spLocks/>
          </p:cNvSpPr>
          <p:nvPr/>
        </p:nvSpPr>
        <p:spPr>
          <a:xfrm>
            <a:off x="841035" y="5944830"/>
            <a:ext cx="10509929" cy="570544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1600" b="0" i="1">
                <a:latin typeface="Arial" panose="020B0604020202020204" pitchFamily="34" charset="0"/>
                <a:cs typeface="Arial" panose="020B0604020202020204" pitchFamily="34" charset="0"/>
              </a:rPr>
              <a:t>Lược đồ usecase</a:t>
            </a:r>
            <a:endParaRPr lang="en-US" sz="1600" b="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2263600" y="1312760"/>
            <a:ext cx="8496763" cy="474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73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7EDB60C5-8EAF-4D2D-BA55-3AA6AC00D621}"/>
              </a:ext>
            </a:extLst>
          </p:cNvPr>
          <p:cNvSpPr/>
          <p:nvPr/>
        </p:nvSpPr>
        <p:spPr>
          <a:xfrm>
            <a:off x="11530399" y="6484958"/>
            <a:ext cx="278936" cy="278936"/>
          </a:xfrm>
          <a:prstGeom prst="ellipse">
            <a:avLst/>
          </a:prstGeom>
          <a:solidFill>
            <a:srgbClr val="11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DC79C307-A81D-4B1A-B42B-46ABAD95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6229" y="6500893"/>
            <a:ext cx="347276" cy="247065"/>
          </a:xfrm>
          <a:noFill/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18</a:t>
            </a:fld>
            <a:endParaRPr lang="en-ID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8481CBF-F849-E5A9-8045-A2A731D63F2B}"/>
              </a:ext>
            </a:extLst>
          </p:cNvPr>
          <p:cNvSpPr txBox="1">
            <a:spLocks/>
          </p:cNvSpPr>
          <p:nvPr/>
        </p:nvSpPr>
        <p:spPr>
          <a:xfrm>
            <a:off x="753671" y="342626"/>
            <a:ext cx="10509929" cy="570544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sở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16B34F9-140F-B1DE-7D4A-40BACC5E9AF1}"/>
              </a:ext>
            </a:extLst>
          </p:cNvPr>
          <p:cNvSpPr txBox="1">
            <a:spLocks/>
          </p:cNvSpPr>
          <p:nvPr/>
        </p:nvSpPr>
        <p:spPr>
          <a:xfrm>
            <a:off x="841033" y="6177414"/>
            <a:ext cx="10509929" cy="570544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1600" b="0" i="1" dirty="0" err="1">
                <a:latin typeface="Arial" panose="020B0604020202020204" pitchFamily="34" charset="0"/>
                <a:cs typeface="Arial" panose="020B0604020202020204" pitchFamily="34" charset="0"/>
              </a:rPr>
              <a:t>Bảng</a:t>
            </a:r>
            <a:r>
              <a:rPr lang="en-US" sz="1600" b="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1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1600" b="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1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1600" b="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1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1600" b="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1" dirty="0" err="1">
                <a:latin typeface="Arial" panose="020B0604020202020204" pitchFamily="34" charset="0"/>
                <a:cs typeface="Arial" panose="020B0604020202020204" pitchFamily="34" charset="0"/>
              </a:rPr>
              <a:t>sở</a:t>
            </a:r>
            <a:r>
              <a:rPr lang="en-US" sz="1600" b="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1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1600" b="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1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en-US" sz="1600" b="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183" y="913170"/>
            <a:ext cx="6355631" cy="54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9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Kiến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50624" y="1360509"/>
            <a:ext cx="1854926" cy="1423550"/>
            <a:chOff x="2700018" y="379342"/>
            <a:chExt cx="1854926" cy="142355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4091" y="379342"/>
              <a:ext cx="1306546" cy="99839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700018" y="1433560"/>
              <a:ext cx="18549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Local File System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745124" y="2752279"/>
            <a:ext cx="1835441" cy="1436008"/>
            <a:chOff x="3048001" y="2857726"/>
            <a:chExt cx="1835441" cy="143600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1992" y="2857726"/>
              <a:ext cx="1051450" cy="143600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48001" y="3353647"/>
              <a:ext cx="820893" cy="751661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032" y="4919644"/>
            <a:ext cx="2028571" cy="10542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8883" y="2714680"/>
            <a:ext cx="2101764" cy="10941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2490" y="2810831"/>
            <a:ext cx="1576607" cy="13774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9086" y="2920416"/>
            <a:ext cx="1686971" cy="1361354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2116145" y="1956525"/>
            <a:ext cx="1411714" cy="731520"/>
          </a:xfrm>
          <a:prstGeom prst="straightConnector1">
            <a:avLst/>
          </a:prstGeom>
          <a:ln w="317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355603" y="4406900"/>
            <a:ext cx="1172256" cy="111284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33249" y="3482757"/>
            <a:ext cx="938318" cy="124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591159" y="3504524"/>
            <a:ext cx="564171" cy="75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9747006" y="3504524"/>
            <a:ext cx="564171" cy="75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633249" y="5718491"/>
            <a:ext cx="5237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Môi trường phát triển development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41039C9-9A61-3B67-18BE-405D4BC621E9}"/>
              </a:ext>
            </a:extLst>
          </p:cNvPr>
          <p:cNvSpPr/>
          <p:nvPr/>
        </p:nvSpPr>
        <p:spPr>
          <a:xfrm>
            <a:off x="11530399" y="6484958"/>
            <a:ext cx="278936" cy="278936"/>
          </a:xfrm>
          <a:prstGeom prst="ellipse">
            <a:avLst/>
          </a:prstGeom>
          <a:solidFill>
            <a:srgbClr val="11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3EACA869-8C49-F865-3015-360EB68D5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4791" y="6495559"/>
            <a:ext cx="490151" cy="257734"/>
          </a:xfrm>
          <a:noFill/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19</a:t>
            </a:fld>
            <a:endParaRPr lang="en-ID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333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B21EB7-DD11-ED09-9AB7-BDC0D22CB727}"/>
              </a:ext>
            </a:extLst>
          </p:cNvPr>
          <p:cNvSpPr/>
          <p:nvPr/>
        </p:nvSpPr>
        <p:spPr>
          <a:xfrm>
            <a:off x="0" y="-11806"/>
            <a:ext cx="12192000" cy="6869806"/>
          </a:xfrm>
          <a:prstGeom prst="rect">
            <a:avLst/>
          </a:prstGeom>
          <a:gradFill>
            <a:gsLst>
              <a:gs pos="0">
                <a:srgbClr val="114A5E"/>
              </a:gs>
              <a:gs pos="100000">
                <a:srgbClr val="18926F">
                  <a:alpha val="62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EDB60C5-8EAF-4D2D-BA55-3AA6AC00D621}"/>
              </a:ext>
            </a:extLst>
          </p:cNvPr>
          <p:cNvSpPr/>
          <p:nvPr/>
        </p:nvSpPr>
        <p:spPr>
          <a:xfrm>
            <a:off x="11435149" y="6386830"/>
            <a:ext cx="278936" cy="278936"/>
          </a:xfrm>
          <a:prstGeom prst="ellipse">
            <a:avLst/>
          </a:prstGeom>
          <a:solidFill>
            <a:srgbClr val="11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DC79C307-A81D-4B1A-B42B-46ABAD95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5149" y="6408032"/>
            <a:ext cx="278936" cy="236533"/>
          </a:xfrm>
          <a:noFill/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2</a:t>
            </a:fld>
            <a:endParaRPr lang="en-ID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31984DCD-3DBC-41AA-9368-EA52D0D54228}"/>
              </a:ext>
            </a:extLst>
          </p:cNvPr>
          <p:cNvSpPr txBox="1">
            <a:spLocks/>
          </p:cNvSpPr>
          <p:nvPr/>
        </p:nvSpPr>
        <p:spPr>
          <a:xfrm>
            <a:off x="748145" y="2973525"/>
            <a:ext cx="2639661" cy="667657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4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Bố</a:t>
            </a:r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cục</a:t>
            </a:r>
            <a:endParaRPr lang="en-ID" sz="4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2198" y="314513"/>
            <a:ext cx="7435273" cy="6475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Mở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b="1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1: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sở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thuyết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2: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3: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4: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5: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Cài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6: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thử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b="1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28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23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Kiến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58" y="1012953"/>
            <a:ext cx="10432684" cy="5845047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2F424EB-E940-F876-A141-82749079149A}"/>
              </a:ext>
            </a:extLst>
          </p:cNvPr>
          <p:cNvSpPr/>
          <p:nvPr/>
        </p:nvSpPr>
        <p:spPr>
          <a:xfrm>
            <a:off x="11530399" y="6484958"/>
            <a:ext cx="278936" cy="278936"/>
          </a:xfrm>
          <a:prstGeom prst="ellipse">
            <a:avLst/>
          </a:prstGeom>
          <a:solidFill>
            <a:srgbClr val="11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4C7CE4F-772A-9DC3-CE34-2DCCF9A10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4791" y="6495559"/>
            <a:ext cx="490151" cy="257734"/>
          </a:xfrm>
          <a:noFill/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20</a:t>
            </a:fld>
            <a:endParaRPr lang="en-ID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967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7EDB60C5-8EAF-4D2D-BA55-3AA6AC00D621}"/>
              </a:ext>
            </a:extLst>
          </p:cNvPr>
          <p:cNvSpPr/>
          <p:nvPr/>
        </p:nvSpPr>
        <p:spPr>
          <a:xfrm>
            <a:off x="11530399" y="6484958"/>
            <a:ext cx="278936" cy="278936"/>
          </a:xfrm>
          <a:prstGeom prst="ellipse">
            <a:avLst/>
          </a:prstGeom>
          <a:solidFill>
            <a:srgbClr val="11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DC79C307-A81D-4B1A-B42B-46ABAD95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6229" y="6500893"/>
            <a:ext cx="347276" cy="247065"/>
          </a:xfrm>
          <a:noFill/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21</a:t>
            </a:fld>
            <a:endParaRPr lang="en-ID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D07E63E-1925-43BF-6B14-2D2BD63FC307}"/>
              </a:ext>
            </a:extLst>
          </p:cNvPr>
          <p:cNvSpPr txBox="1">
            <a:spLocks/>
          </p:cNvSpPr>
          <p:nvPr/>
        </p:nvSpPr>
        <p:spPr>
          <a:xfrm>
            <a:off x="762907" y="388644"/>
            <a:ext cx="10509929" cy="570544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CHƯƠNG 4. THIẾT KẾ GIAO DIỆN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7A26940-21BF-A68A-3A6D-1D24A988E0E1}"/>
              </a:ext>
            </a:extLst>
          </p:cNvPr>
          <p:cNvGrpSpPr/>
          <p:nvPr/>
        </p:nvGrpSpPr>
        <p:grpSpPr>
          <a:xfrm>
            <a:off x="925741" y="1399245"/>
            <a:ext cx="3119435" cy="715305"/>
            <a:chOff x="3049212" y="1219200"/>
            <a:chExt cx="6517532" cy="78079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B3AA16CA-236A-3CDB-B2F5-5B41DC33CFBC}"/>
                </a:ext>
              </a:extLst>
            </p:cNvPr>
            <p:cNvSpPr/>
            <p:nvPr/>
          </p:nvSpPr>
          <p:spPr>
            <a:xfrm>
              <a:off x="3049212" y="1219200"/>
              <a:ext cx="6517532" cy="7807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290F6AF-F964-B7E5-46AD-DAC37B14EA98}"/>
                </a:ext>
              </a:extLst>
            </p:cNvPr>
            <p:cNvSpPr txBox="1"/>
            <p:nvPr/>
          </p:nvSpPr>
          <p:spPr>
            <a:xfrm>
              <a:off x="3682322" y="1332914"/>
              <a:ext cx="5251313" cy="55336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rtl="1"/>
              <a:r>
                <a:rPr lang="da-DK" dirty="0">
                  <a:latin typeface="Arial" panose="020B0604020202020204" pitchFamily="34" charset="0"/>
                  <a:cs typeface="Arial" panose="020B0604020202020204" pitchFamily="34" charset="0"/>
                </a:rPr>
                <a:t>1. Trang chủ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7971CEB-4EB2-7EFD-CC28-34BB599EF0D0}"/>
              </a:ext>
            </a:extLst>
          </p:cNvPr>
          <p:cNvGrpSpPr/>
          <p:nvPr/>
        </p:nvGrpSpPr>
        <p:grpSpPr>
          <a:xfrm>
            <a:off x="925741" y="2218726"/>
            <a:ext cx="3119435" cy="715305"/>
            <a:chOff x="3049212" y="1219200"/>
            <a:chExt cx="6517532" cy="780795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098DC88-EE04-8D21-6702-18CC46311344}"/>
                </a:ext>
              </a:extLst>
            </p:cNvPr>
            <p:cNvSpPr/>
            <p:nvPr/>
          </p:nvSpPr>
          <p:spPr>
            <a:xfrm>
              <a:off x="3049212" y="1219200"/>
              <a:ext cx="6517532" cy="7807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D35174-E59C-01D6-A956-E97026247FAC}"/>
                </a:ext>
              </a:extLst>
            </p:cNvPr>
            <p:cNvSpPr txBox="1"/>
            <p:nvPr/>
          </p:nvSpPr>
          <p:spPr>
            <a:xfrm>
              <a:off x="3682322" y="1332914"/>
              <a:ext cx="5251313" cy="55336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rtl="1"/>
              <a:r>
                <a:rPr lang="da-DK" dirty="0">
                  <a:latin typeface="Arial" panose="020B0604020202020204" pitchFamily="34" charset="0"/>
                  <a:cs typeface="Arial" panose="020B0604020202020204" pitchFamily="34" charset="0"/>
                </a:rPr>
                <a:t>2. Trang đăng ký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DA89CF-AAF6-7004-31D1-E4812BAEE831}"/>
              </a:ext>
            </a:extLst>
          </p:cNvPr>
          <p:cNvGrpSpPr/>
          <p:nvPr/>
        </p:nvGrpSpPr>
        <p:grpSpPr>
          <a:xfrm>
            <a:off x="925741" y="3857688"/>
            <a:ext cx="3119435" cy="715305"/>
            <a:chOff x="3049212" y="1219200"/>
            <a:chExt cx="6517532" cy="780795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955FBC91-32C6-1173-3A11-AADF43198366}"/>
                </a:ext>
              </a:extLst>
            </p:cNvPr>
            <p:cNvSpPr/>
            <p:nvPr/>
          </p:nvSpPr>
          <p:spPr>
            <a:xfrm>
              <a:off x="3049212" y="1219200"/>
              <a:ext cx="6517532" cy="7807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16B582-2A16-9C20-5050-A40A3542CE29}"/>
                </a:ext>
              </a:extLst>
            </p:cNvPr>
            <p:cNvSpPr txBox="1"/>
            <p:nvPr/>
          </p:nvSpPr>
          <p:spPr>
            <a:xfrm>
              <a:off x="3682322" y="1332914"/>
              <a:ext cx="5251313" cy="55336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rtl="1"/>
              <a:r>
                <a:rPr lang="da-DK" dirty="0">
                  <a:latin typeface="Arial" panose="020B0604020202020204" pitchFamily="34" charset="0"/>
                  <a:cs typeface="Arial" panose="020B0604020202020204" pitchFamily="34" charset="0"/>
                </a:rPr>
                <a:t>4. Trang quên mật khẩu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AF5C7F7-EEB7-3EE3-4797-9AB639F031E0}"/>
              </a:ext>
            </a:extLst>
          </p:cNvPr>
          <p:cNvGrpSpPr/>
          <p:nvPr/>
        </p:nvGrpSpPr>
        <p:grpSpPr>
          <a:xfrm>
            <a:off x="925741" y="4677169"/>
            <a:ext cx="3119435" cy="715305"/>
            <a:chOff x="3049212" y="1219200"/>
            <a:chExt cx="6517532" cy="780795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5EA2F5D-501F-E53A-FA6E-9116C4804277}"/>
                </a:ext>
              </a:extLst>
            </p:cNvPr>
            <p:cNvSpPr/>
            <p:nvPr/>
          </p:nvSpPr>
          <p:spPr>
            <a:xfrm>
              <a:off x="3049212" y="1219200"/>
              <a:ext cx="6517532" cy="7807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3D84A5-644E-F1C6-26E9-36CC4DE8F483}"/>
                </a:ext>
              </a:extLst>
            </p:cNvPr>
            <p:cNvSpPr txBox="1"/>
            <p:nvPr/>
          </p:nvSpPr>
          <p:spPr>
            <a:xfrm>
              <a:off x="3682322" y="1332914"/>
              <a:ext cx="5251313" cy="55336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rtl="1"/>
              <a:r>
                <a:rPr lang="da-DK" dirty="0">
                  <a:latin typeface="Arial" panose="020B0604020202020204" pitchFamily="34" charset="0"/>
                  <a:cs typeface="Arial" panose="020B0604020202020204" pitchFamily="34" charset="0"/>
                </a:rPr>
                <a:t>5. Trang xác thực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C5E7347-9C1F-13AF-4B4E-A12AC57BE977}"/>
              </a:ext>
            </a:extLst>
          </p:cNvPr>
          <p:cNvGrpSpPr/>
          <p:nvPr/>
        </p:nvGrpSpPr>
        <p:grpSpPr>
          <a:xfrm>
            <a:off x="919165" y="3038207"/>
            <a:ext cx="3119435" cy="715305"/>
            <a:chOff x="3049212" y="1219200"/>
            <a:chExt cx="6517532" cy="780795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6BF95A9F-6DF5-8BC8-8491-FDDEE824394C}"/>
                </a:ext>
              </a:extLst>
            </p:cNvPr>
            <p:cNvSpPr/>
            <p:nvPr/>
          </p:nvSpPr>
          <p:spPr>
            <a:xfrm>
              <a:off x="3049212" y="1219200"/>
              <a:ext cx="6517532" cy="7807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0772E23-C864-22DB-52FA-4A8F9B819AE5}"/>
                </a:ext>
              </a:extLst>
            </p:cNvPr>
            <p:cNvSpPr txBox="1"/>
            <p:nvPr/>
          </p:nvSpPr>
          <p:spPr>
            <a:xfrm>
              <a:off x="3682322" y="1332914"/>
              <a:ext cx="5251313" cy="55336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rtl="1"/>
              <a:r>
                <a:rPr lang="da-DK" dirty="0">
                  <a:latin typeface="Arial" panose="020B0604020202020204" pitchFamily="34" charset="0"/>
                  <a:cs typeface="Arial" panose="020B0604020202020204" pitchFamily="34" charset="0"/>
                </a:rPr>
                <a:t>3. Trang đăng nhập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2C7C93F-6577-944A-C254-739CF5FF2D8A}"/>
              </a:ext>
            </a:extLst>
          </p:cNvPr>
          <p:cNvGrpSpPr/>
          <p:nvPr/>
        </p:nvGrpSpPr>
        <p:grpSpPr>
          <a:xfrm>
            <a:off x="919164" y="5498574"/>
            <a:ext cx="3119435" cy="715305"/>
            <a:chOff x="3049212" y="1219200"/>
            <a:chExt cx="6517532" cy="780795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764E6A3A-883A-641E-805F-6E4C7F74614B}"/>
                </a:ext>
              </a:extLst>
            </p:cNvPr>
            <p:cNvSpPr/>
            <p:nvPr/>
          </p:nvSpPr>
          <p:spPr>
            <a:xfrm>
              <a:off x="3049212" y="1219200"/>
              <a:ext cx="6517532" cy="7807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A253956-6851-570A-F4A4-2A9AC4C1E9CB}"/>
                </a:ext>
              </a:extLst>
            </p:cNvPr>
            <p:cNvSpPr txBox="1"/>
            <p:nvPr/>
          </p:nvSpPr>
          <p:spPr>
            <a:xfrm>
              <a:off x="3682322" y="1332914"/>
              <a:ext cx="5251313" cy="55336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rtl="1"/>
              <a:r>
                <a:rPr lang="da-DK" dirty="0">
                  <a:latin typeface="Arial" panose="020B0604020202020204" pitchFamily="34" charset="0"/>
                  <a:cs typeface="Arial" panose="020B0604020202020204" pitchFamily="34" charset="0"/>
                </a:rPr>
                <a:t>6. Trang sản phẩm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D384834-AF07-E9FE-9859-E2904B0B09BB}"/>
              </a:ext>
            </a:extLst>
          </p:cNvPr>
          <p:cNvGrpSpPr/>
          <p:nvPr/>
        </p:nvGrpSpPr>
        <p:grpSpPr>
          <a:xfrm>
            <a:off x="4624389" y="1398283"/>
            <a:ext cx="3119435" cy="715305"/>
            <a:chOff x="3049212" y="1219200"/>
            <a:chExt cx="6517532" cy="780795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9931AD4C-0995-237E-21BD-23AB0D8E6A53}"/>
                </a:ext>
              </a:extLst>
            </p:cNvPr>
            <p:cNvSpPr/>
            <p:nvPr/>
          </p:nvSpPr>
          <p:spPr>
            <a:xfrm>
              <a:off x="3049212" y="1219200"/>
              <a:ext cx="6517532" cy="7807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5D93D0F-D802-BC2C-E865-1663D47ADEC1}"/>
                </a:ext>
              </a:extLst>
            </p:cNvPr>
            <p:cNvSpPr txBox="1"/>
            <p:nvPr/>
          </p:nvSpPr>
          <p:spPr>
            <a:xfrm>
              <a:off x="3682322" y="1332914"/>
              <a:ext cx="5251313" cy="55336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rtl="1"/>
              <a:r>
                <a:rPr lang="da-DK" dirty="0">
                  <a:latin typeface="Arial" panose="020B0604020202020204" pitchFamily="34" charset="0"/>
                  <a:cs typeface="Arial" panose="020B0604020202020204" pitchFamily="34" charset="0"/>
                </a:rPr>
                <a:t>7. Trang đơn hàng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22F0F86-035A-7068-F40B-54D6E235FEF5}"/>
              </a:ext>
            </a:extLst>
          </p:cNvPr>
          <p:cNvGrpSpPr/>
          <p:nvPr/>
        </p:nvGrpSpPr>
        <p:grpSpPr>
          <a:xfrm>
            <a:off x="4630966" y="2218726"/>
            <a:ext cx="3119435" cy="715305"/>
            <a:chOff x="3049212" y="1219200"/>
            <a:chExt cx="6517532" cy="780795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62489FAE-D442-6D73-9AB2-06E7A6D1D628}"/>
                </a:ext>
              </a:extLst>
            </p:cNvPr>
            <p:cNvSpPr/>
            <p:nvPr/>
          </p:nvSpPr>
          <p:spPr>
            <a:xfrm>
              <a:off x="3049212" y="1219200"/>
              <a:ext cx="6517532" cy="7807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2F7259B-DA57-D3A0-17DA-7EB736ADCE5B}"/>
                </a:ext>
              </a:extLst>
            </p:cNvPr>
            <p:cNvSpPr txBox="1"/>
            <p:nvPr/>
          </p:nvSpPr>
          <p:spPr>
            <a:xfrm>
              <a:off x="3682322" y="1332914"/>
              <a:ext cx="5251313" cy="55336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rtl="1"/>
              <a:r>
                <a:rPr lang="da-DK" dirty="0">
                  <a:latin typeface="Arial" panose="020B0604020202020204" pitchFamily="34" charset="0"/>
                  <a:cs typeface="Arial" panose="020B0604020202020204" pitchFamily="34" charset="0"/>
                </a:rPr>
                <a:t>8. Trang chi tiết sản phẩm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3D1AA27-1EDC-76E6-914F-9D9EA247018F}"/>
              </a:ext>
            </a:extLst>
          </p:cNvPr>
          <p:cNvGrpSpPr/>
          <p:nvPr/>
        </p:nvGrpSpPr>
        <p:grpSpPr>
          <a:xfrm>
            <a:off x="4630966" y="3857688"/>
            <a:ext cx="3119435" cy="715305"/>
            <a:chOff x="3049212" y="1219200"/>
            <a:chExt cx="6517532" cy="780795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F05733BB-0505-74B6-37E9-D45E0023D84D}"/>
                </a:ext>
              </a:extLst>
            </p:cNvPr>
            <p:cNvSpPr/>
            <p:nvPr/>
          </p:nvSpPr>
          <p:spPr>
            <a:xfrm>
              <a:off x="3049212" y="1219200"/>
              <a:ext cx="6517532" cy="7807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04B14FD-E98D-C622-8F74-231076F7E151}"/>
                </a:ext>
              </a:extLst>
            </p:cNvPr>
            <p:cNvSpPr txBox="1"/>
            <p:nvPr/>
          </p:nvSpPr>
          <p:spPr>
            <a:xfrm>
              <a:off x="3682322" y="1332914"/>
              <a:ext cx="5251313" cy="55336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rtl="1"/>
              <a:r>
                <a:rPr lang="da-DK" dirty="0">
                  <a:latin typeface="Segoe UI" panose="020B0502040204020203" pitchFamily="34" charset="0"/>
                  <a:cs typeface="Segoe UI" panose="020B0502040204020203" pitchFamily="34" charset="0"/>
                </a:rPr>
                <a:t>10. Trang đặt hàng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50D78-A8BD-19C3-DEE9-E4AFE6CE4742}"/>
              </a:ext>
            </a:extLst>
          </p:cNvPr>
          <p:cNvGrpSpPr/>
          <p:nvPr/>
        </p:nvGrpSpPr>
        <p:grpSpPr>
          <a:xfrm>
            <a:off x="4630966" y="4677169"/>
            <a:ext cx="3119435" cy="715305"/>
            <a:chOff x="3049212" y="1219200"/>
            <a:chExt cx="6517532" cy="780795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70207408-6CE1-C115-A2A4-9DB89846803A}"/>
                </a:ext>
              </a:extLst>
            </p:cNvPr>
            <p:cNvSpPr/>
            <p:nvPr/>
          </p:nvSpPr>
          <p:spPr>
            <a:xfrm>
              <a:off x="3049212" y="1219200"/>
              <a:ext cx="6517532" cy="7807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E15F604-42D3-528F-042A-0861046A44DC}"/>
                </a:ext>
              </a:extLst>
            </p:cNvPr>
            <p:cNvSpPr txBox="1"/>
            <p:nvPr/>
          </p:nvSpPr>
          <p:spPr>
            <a:xfrm>
              <a:off x="3682322" y="1332914"/>
              <a:ext cx="5251313" cy="55336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rtl="1"/>
              <a:r>
                <a:rPr lang="da-DK" dirty="0">
                  <a:latin typeface="Arial" panose="020B0604020202020204" pitchFamily="34" charset="0"/>
                  <a:cs typeface="Arial" panose="020B0604020202020204" pitchFamily="34" charset="0"/>
                </a:rPr>
                <a:t>11. Trang thông tin người dùng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082E963-DCC4-D8E6-798C-1BFF31944C89}"/>
              </a:ext>
            </a:extLst>
          </p:cNvPr>
          <p:cNvGrpSpPr/>
          <p:nvPr/>
        </p:nvGrpSpPr>
        <p:grpSpPr>
          <a:xfrm>
            <a:off x="4624390" y="3038207"/>
            <a:ext cx="3119435" cy="715305"/>
            <a:chOff x="3049212" y="1219200"/>
            <a:chExt cx="6517532" cy="780795"/>
          </a:xfrm>
        </p:grpSpPr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B7C0DE07-D531-A99F-A38E-36011352021A}"/>
                </a:ext>
              </a:extLst>
            </p:cNvPr>
            <p:cNvSpPr/>
            <p:nvPr/>
          </p:nvSpPr>
          <p:spPr>
            <a:xfrm>
              <a:off x="3049212" y="1219200"/>
              <a:ext cx="6517532" cy="7807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3F64123-3404-EDF3-E475-1D3F7CBD8F7C}"/>
                </a:ext>
              </a:extLst>
            </p:cNvPr>
            <p:cNvSpPr txBox="1"/>
            <p:nvPr/>
          </p:nvSpPr>
          <p:spPr>
            <a:xfrm>
              <a:off x="3682322" y="1332914"/>
              <a:ext cx="5251313" cy="55336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rtl="1"/>
              <a:r>
                <a:rPr lang="da-DK" dirty="0">
                  <a:latin typeface="Arial" panose="020B0604020202020204" pitchFamily="34" charset="0"/>
                  <a:cs typeface="Arial" panose="020B0604020202020204" pitchFamily="34" charset="0"/>
                </a:rPr>
                <a:t>9. Trang giỏ hàng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C1C5A1E-70F8-C59E-19DA-C8B3C1423A37}"/>
              </a:ext>
            </a:extLst>
          </p:cNvPr>
          <p:cNvGrpSpPr/>
          <p:nvPr/>
        </p:nvGrpSpPr>
        <p:grpSpPr>
          <a:xfrm>
            <a:off x="4624389" y="5498574"/>
            <a:ext cx="3119435" cy="715305"/>
            <a:chOff x="3049212" y="1219200"/>
            <a:chExt cx="6517532" cy="780795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B17E5737-935E-7B8D-39B3-43F2EFD70004}"/>
                </a:ext>
              </a:extLst>
            </p:cNvPr>
            <p:cNvSpPr/>
            <p:nvPr/>
          </p:nvSpPr>
          <p:spPr>
            <a:xfrm>
              <a:off x="3049212" y="1219200"/>
              <a:ext cx="6517532" cy="7807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F7E89DF-A9A1-EE30-C8EF-CEE82559BF42}"/>
                </a:ext>
              </a:extLst>
            </p:cNvPr>
            <p:cNvSpPr txBox="1"/>
            <p:nvPr/>
          </p:nvSpPr>
          <p:spPr>
            <a:xfrm>
              <a:off x="3682322" y="1332914"/>
              <a:ext cx="5251313" cy="55336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rtl="1"/>
              <a:r>
                <a:rPr lang="da-DK" dirty="0">
                  <a:latin typeface="Arial" panose="020B0604020202020204" pitchFamily="34" charset="0"/>
                  <a:cs typeface="Arial" panose="020B0604020202020204" pitchFamily="34" charset="0"/>
                </a:rPr>
                <a:t>12. Trang đổi mật khẩu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A2BC49B-77FD-B91F-7007-2BDC50CF4244}"/>
              </a:ext>
            </a:extLst>
          </p:cNvPr>
          <p:cNvGrpSpPr/>
          <p:nvPr/>
        </p:nvGrpSpPr>
        <p:grpSpPr>
          <a:xfrm>
            <a:off x="8323037" y="1398283"/>
            <a:ext cx="3119435" cy="715305"/>
            <a:chOff x="3049212" y="1219200"/>
            <a:chExt cx="6517532" cy="780795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04B91E35-01B7-C8D7-C4E0-8FDF25D0B11C}"/>
                </a:ext>
              </a:extLst>
            </p:cNvPr>
            <p:cNvSpPr/>
            <p:nvPr/>
          </p:nvSpPr>
          <p:spPr>
            <a:xfrm>
              <a:off x="3049212" y="1219200"/>
              <a:ext cx="6517532" cy="7807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C8F61E7-63DD-A2FB-F89E-616324A5902A}"/>
                </a:ext>
              </a:extLst>
            </p:cNvPr>
            <p:cNvSpPr txBox="1"/>
            <p:nvPr/>
          </p:nvSpPr>
          <p:spPr>
            <a:xfrm>
              <a:off x="3682322" y="1332914"/>
              <a:ext cx="5251313" cy="55336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rtl="1"/>
              <a:r>
                <a:rPr lang="da-DK" dirty="0">
                  <a:latin typeface="Arial" panose="020B0604020202020204" pitchFamily="34" charset="0"/>
                  <a:cs typeface="Arial" panose="020B0604020202020204" pitchFamily="34" charset="0"/>
                </a:rPr>
                <a:t>13. Trang quản lý hệ thống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A2BC49B-77FD-B91F-7007-2BDC50CF4244}"/>
              </a:ext>
            </a:extLst>
          </p:cNvPr>
          <p:cNvGrpSpPr/>
          <p:nvPr/>
        </p:nvGrpSpPr>
        <p:grpSpPr>
          <a:xfrm>
            <a:off x="8410964" y="2322902"/>
            <a:ext cx="3119435" cy="715305"/>
            <a:chOff x="3049212" y="1219200"/>
            <a:chExt cx="6517532" cy="780795"/>
          </a:xfrm>
        </p:grpSpPr>
        <p:sp>
          <p:nvSpPr>
            <p:cNvPr id="45" name="Rectangle: Rounded Corners 71">
              <a:extLst>
                <a:ext uri="{FF2B5EF4-FFF2-40B4-BE49-F238E27FC236}">
                  <a16:creationId xmlns:a16="http://schemas.microsoft.com/office/drawing/2014/main" id="{04B91E35-01B7-C8D7-C4E0-8FDF25D0B11C}"/>
                </a:ext>
              </a:extLst>
            </p:cNvPr>
            <p:cNvSpPr/>
            <p:nvPr/>
          </p:nvSpPr>
          <p:spPr>
            <a:xfrm>
              <a:off x="3049212" y="1219200"/>
              <a:ext cx="6517532" cy="7807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C8F61E7-63DD-A2FB-F89E-616324A5902A}"/>
                </a:ext>
              </a:extLst>
            </p:cNvPr>
            <p:cNvSpPr txBox="1"/>
            <p:nvPr/>
          </p:nvSpPr>
          <p:spPr>
            <a:xfrm>
              <a:off x="3682322" y="1332914"/>
              <a:ext cx="5251313" cy="55336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rtl="1"/>
              <a:r>
                <a:rPr lang="da-DK" dirty="0">
                  <a:latin typeface="Arial" panose="020B0604020202020204" pitchFamily="34" charset="0"/>
                  <a:cs typeface="Arial" panose="020B0604020202020204" pitchFamily="34" charset="0"/>
                </a:rPr>
                <a:t>14. Trang </a:t>
              </a:r>
              <a:r>
                <a:rPr lang="da-DK" dirty="0" err="1">
                  <a:latin typeface="Arial" panose="020B0604020202020204" pitchFamily="34" charset="0"/>
                  <a:cs typeface="Arial" panose="020B0604020202020204" pitchFamily="34" charset="0"/>
                </a:rPr>
                <a:t>thống</a:t>
              </a:r>
              <a:r>
                <a:rPr lang="da-DK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a-DK" dirty="0" err="1">
                  <a:latin typeface="Arial" panose="020B0604020202020204" pitchFamily="34" charset="0"/>
                  <a:cs typeface="Arial" panose="020B0604020202020204" pitchFamily="34" charset="0"/>
                </a:rPr>
                <a:t>kê</a:t>
              </a:r>
              <a:r>
                <a:rPr lang="da-DK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a-DK" dirty="0" err="1">
                  <a:latin typeface="Arial" panose="020B0604020202020204" pitchFamily="34" charset="0"/>
                  <a:cs typeface="Arial" panose="020B0604020202020204" pitchFamily="34" charset="0"/>
                </a:rPr>
                <a:t>báo</a:t>
              </a:r>
              <a:r>
                <a:rPr lang="da-DK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a-DK" dirty="0" err="1">
                  <a:latin typeface="Arial" panose="020B0604020202020204" pitchFamily="34" charset="0"/>
                  <a:cs typeface="Arial" panose="020B0604020202020204" pitchFamily="34" charset="0"/>
                </a:rPr>
                <a:t>cáo</a:t>
              </a:r>
              <a:endParaRPr lang="da-DK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496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Web Shopping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221" y="1240078"/>
            <a:ext cx="10137558" cy="538115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5BB1057-3901-0196-7A34-4F4F36C55BD2}"/>
              </a:ext>
            </a:extLst>
          </p:cNvPr>
          <p:cNvSpPr/>
          <p:nvPr/>
        </p:nvSpPr>
        <p:spPr>
          <a:xfrm>
            <a:off x="11530399" y="6484958"/>
            <a:ext cx="278936" cy="278936"/>
          </a:xfrm>
          <a:prstGeom prst="ellipse">
            <a:avLst/>
          </a:prstGeom>
          <a:solidFill>
            <a:srgbClr val="11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C87DFD-907E-E7DC-EC43-FB0CFD387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4791" y="6495559"/>
            <a:ext cx="490151" cy="257734"/>
          </a:xfrm>
          <a:noFill/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22</a:t>
            </a:fld>
            <a:endParaRPr lang="en-ID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22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Web Admin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633" y="1410788"/>
            <a:ext cx="10496733" cy="447374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3EB113E-5A11-49B4-4E6C-B5EEA5904FFC}"/>
              </a:ext>
            </a:extLst>
          </p:cNvPr>
          <p:cNvSpPr/>
          <p:nvPr/>
        </p:nvSpPr>
        <p:spPr>
          <a:xfrm>
            <a:off x="11530399" y="6484958"/>
            <a:ext cx="278936" cy="278936"/>
          </a:xfrm>
          <a:prstGeom prst="ellipse">
            <a:avLst/>
          </a:prstGeom>
          <a:solidFill>
            <a:srgbClr val="11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68E8FA4-31C8-0C52-92AF-FB513F3A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4791" y="6495559"/>
            <a:ext cx="490151" cy="257734"/>
          </a:xfrm>
          <a:noFill/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23</a:t>
            </a:fld>
            <a:endParaRPr lang="en-ID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43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7EDB60C5-8EAF-4D2D-BA55-3AA6AC00D621}"/>
              </a:ext>
            </a:extLst>
          </p:cNvPr>
          <p:cNvSpPr/>
          <p:nvPr/>
        </p:nvSpPr>
        <p:spPr>
          <a:xfrm>
            <a:off x="11530399" y="6484958"/>
            <a:ext cx="278936" cy="278936"/>
          </a:xfrm>
          <a:prstGeom prst="ellipse">
            <a:avLst/>
          </a:prstGeom>
          <a:solidFill>
            <a:srgbClr val="11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DC79C307-A81D-4B1A-B42B-46ABAD95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6229" y="6500893"/>
            <a:ext cx="347276" cy="247065"/>
          </a:xfrm>
          <a:noFill/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24</a:t>
            </a:fld>
            <a:endParaRPr lang="en-ID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D07E63E-1925-43BF-6B14-2D2BD63FC307}"/>
              </a:ext>
            </a:extLst>
          </p:cNvPr>
          <p:cNvSpPr txBox="1">
            <a:spLocks/>
          </p:cNvSpPr>
          <p:nvPr/>
        </p:nvSpPr>
        <p:spPr>
          <a:xfrm>
            <a:off x="762907" y="388644"/>
            <a:ext cx="10509929" cy="570544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CHƯƠNG 5. CÀI ĐẶT CHỨC NĂNG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4BA63C6-13BE-903F-D3D0-68EC76471403}"/>
              </a:ext>
            </a:extLst>
          </p:cNvPr>
          <p:cNvSpPr txBox="1">
            <a:spLocks/>
          </p:cNvSpPr>
          <p:nvPr/>
        </p:nvSpPr>
        <p:spPr>
          <a:xfrm>
            <a:off x="7195968" y="4979373"/>
            <a:ext cx="3709614" cy="556063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1600" b="0" i="1">
                <a:latin typeface="Arial" panose="020B0604020202020204" pitchFamily="34" charset="0"/>
                <a:cs typeface="Arial" panose="020B0604020202020204" pitchFamily="34" charset="0"/>
              </a:rPr>
              <a:t>Cấu trúc triển khai code cho từng dự án</a:t>
            </a:r>
            <a:endParaRPr lang="en-US" sz="1600" b="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/>
          <p:nvPr/>
        </p:nvPicPr>
        <p:blipFill rotWithShape="1">
          <a:blip r:embed="rId3"/>
          <a:srcRect t="3576"/>
          <a:stretch/>
        </p:blipFill>
        <p:spPr bwMode="auto">
          <a:xfrm>
            <a:off x="176014" y="1687194"/>
            <a:ext cx="6723549" cy="31172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94BA63C6-13BE-903F-D3D0-68EC76471403}"/>
              </a:ext>
            </a:extLst>
          </p:cNvPr>
          <p:cNvSpPr txBox="1">
            <a:spLocks/>
          </p:cNvSpPr>
          <p:nvPr/>
        </p:nvSpPr>
        <p:spPr>
          <a:xfrm>
            <a:off x="1353968" y="5074531"/>
            <a:ext cx="3709614" cy="556063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1600" b="0" i="1" dirty="0" err="1">
                <a:latin typeface="Arial" panose="020B0604020202020204" pitchFamily="34" charset="0"/>
                <a:cs typeface="Arial" panose="020B0604020202020204" pitchFamily="34" charset="0"/>
              </a:rPr>
              <a:t>Cấu</a:t>
            </a:r>
            <a:r>
              <a:rPr lang="en-US" sz="1600" b="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1" dirty="0" err="1"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r>
              <a:rPr lang="en-US" sz="1600" b="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1" dirty="0" err="1">
                <a:latin typeface="Arial" panose="020B0604020202020204" pitchFamily="34" charset="0"/>
                <a:cs typeface="Arial" panose="020B0604020202020204" pitchFamily="34" charset="0"/>
              </a:rPr>
              <a:t>thư</a:t>
            </a:r>
            <a:r>
              <a:rPr lang="en-US" sz="1600" b="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1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endParaRPr lang="en-US" sz="1600" b="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7265507" y="1496715"/>
            <a:ext cx="4404360" cy="294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9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7EDB60C5-8EAF-4D2D-BA55-3AA6AC00D621}"/>
              </a:ext>
            </a:extLst>
          </p:cNvPr>
          <p:cNvSpPr/>
          <p:nvPr/>
        </p:nvSpPr>
        <p:spPr>
          <a:xfrm>
            <a:off x="11530399" y="6484958"/>
            <a:ext cx="278936" cy="278936"/>
          </a:xfrm>
          <a:prstGeom prst="ellipse">
            <a:avLst/>
          </a:prstGeom>
          <a:solidFill>
            <a:srgbClr val="11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DC79C307-A81D-4B1A-B42B-46ABAD95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6229" y="6500893"/>
            <a:ext cx="347276" cy="247065"/>
          </a:xfrm>
          <a:noFill/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25</a:t>
            </a:fld>
            <a:endParaRPr lang="en-ID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D07E63E-1925-43BF-6B14-2D2BD63FC307}"/>
              </a:ext>
            </a:extLst>
          </p:cNvPr>
          <p:cNvSpPr txBox="1">
            <a:spLocks/>
          </p:cNvSpPr>
          <p:nvPr/>
        </p:nvSpPr>
        <p:spPr>
          <a:xfrm>
            <a:off x="762907" y="388644"/>
            <a:ext cx="10509929" cy="570544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Backend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4BA63C6-13BE-903F-D3D0-68EC76471403}"/>
              </a:ext>
            </a:extLst>
          </p:cNvPr>
          <p:cNvSpPr txBox="1">
            <a:spLocks/>
          </p:cNvSpPr>
          <p:nvPr/>
        </p:nvSpPr>
        <p:spPr>
          <a:xfrm>
            <a:off x="4310846" y="5868474"/>
            <a:ext cx="3709614" cy="556063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1600" b="0" i="1">
                <a:latin typeface="Arial" panose="020B0604020202020204" pitchFamily="34" charset="0"/>
                <a:cs typeface="Arial" panose="020B0604020202020204" pitchFamily="34" charset="0"/>
              </a:rPr>
              <a:t>Kiến trúc các tầng của ứng dụng</a:t>
            </a:r>
            <a:endParaRPr lang="en-US" sz="1600" b="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3"/>
          <a:stretch>
            <a:fillRect/>
          </a:stretch>
        </p:blipFill>
        <p:spPr>
          <a:xfrm>
            <a:off x="1312948" y="1162548"/>
            <a:ext cx="9336579" cy="500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617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7EDB60C5-8EAF-4D2D-BA55-3AA6AC00D621}"/>
              </a:ext>
            </a:extLst>
          </p:cNvPr>
          <p:cNvSpPr/>
          <p:nvPr/>
        </p:nvSpPr>
        <p:spPr>
          <a:xfrm>
            <a:off x="11530399" y="6484958"/>
            <a:ext cx="278936" cy="278936"/>
          </a:xfrm>
          <a:prstGeom prst="ellipse">
            <a:avLst/>
          </a:prstGeom>
          <a:solidFill>
            <a:srgbClr val="11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DC79C307-A81D-4B1A-B42B-46ABAD95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6229" y="6500893"/>
            <a:ext cx="347276" cy="247065"/>
          </a:xfrm>
          <a:noFill/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26</a:t>
            </a:fld>
            <a:endParaRPr lang="en-ID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D07E63E-1925-43BF-6B14-2D2BD63FC307}"/>
              </a:ext>
            </a:extLst>
          </p:cNvPr>
          <p:cNvSpPr txBox="1">
            <a:spLocks/>
          </p:cNvSpPr>
          <p:nvPr/>
        </p:nvSpPr>
        <p:spPr>
          <a:xfrm>
            <a:off x="762907" y="388644"/>
            <a:ext cx="10509929" cy="570544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CHƯƠNG 6. TRIỂN KHAI VÀ KIỂM THỬ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E072771-0A32-B726-3011-5A32347B87E8}"/>
              </a:ext>
            </a:extLst>
          </p:cNvPr>
          <p:cNvSpPr txBox="1">
            <a:spLocks/>
          </p:cNvSpPr>
          <p:nvPr/>
        </p:nvSpPr>
        <p:spPr>
          <a:xfrm>
            <a:off x="4065702" y="5690921"/>
            <a:ext cx="3709614" cy="556063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1600" b="0" i="1" dirty="0" err="1">
                <a:latin typeface="Arial" panose="020B0604020202020204" pitchFamily="34" charset="0"/>
                <a:cs typeface="Arial" panose="020B0604020202020204" pitchFamily="34" charset="0"/>
              </a:rPr>
              <a:t>Quy</a:t>
            </a:r>
            <a:r>
              <a:rPr lang="en-US" sz="1600" b="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1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1600" b="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1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1600" b="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1" dirty="0" err="1"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US" sz="1600" b="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1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1600" b="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1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endParaRPr lang="en-US" sz="1600" b="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4797" y="2121079"/>
            <a:ext cx="2418416" cy="32831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/>
              <a:t>FROM node:16-alpine</a:t>
            </a:r>
            <a:br>
              <a:rPr lang="en-US"/>
            </a:br>
            <a:r>
              <a:rPr lang="en-US"/>
              <a:t>WORKDIR /usr/src/app</a:t>
            </a:r>
            <a:br>
              <a:rPr lang="en-US"/>
            </a:br>
            <a:r>
              <a:rPr lang="en-US"/>
              <a:t>COPY package*.json ./</a:t>
            </a:r>
            <a:br>
              <a:rPr lang="en-US"/>
            </a:br>
            <a:r>
              <a:rPr lang="en-US"/>
              <a:t>RUN yarn install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/>
              <a:t>COPY . .</a:t>
            </a:r>
            <a:br>
              <a:rPr lang="en-US"/>
            </a:br>
            <a:r>
              <a:rPr lang="en-US"/>
              <a:t>CMD [ "yarn", "start" 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4992" y="5404211"/>
            <a:ext cx="1678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Dockerfile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587" y="2795745"/>
            <a:ext cx="956942" cy="8761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2748589" y="3727813"/>
            <a:ext cx="980940" cy="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872178" y="3719103"/>
            <a:ext cx="751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Build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7743" y="2604446"/>
            <a:ext cx="1905592" cy="2397811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5553446" y="3733526"/>
            <a:ext cx="834587" cy="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602812" y="3762645"/>
            <a:ext cx="751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Push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978799" y="4742314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Azure Container Registry</a:t>
            </a:r>
          </a:p>
        </p:txBody>
      </p:sp>
      <p:cxnSp>
        <p:nvCxnSpPr>
          <p:cNvPr id="21" name="Straight Arrow Connector 20"/>
          <p:cNvCxnSpPr>
            <a:stCxn id="24" idx="3"/>
            <a:endCxn id="22" idx="1"/>
          </p:cNvCxnSpPr>
          <p:nvPr/>
        </p:nvCxnSpPr>
        <p:spPr>
          <a:xfrm>
            <a:off x="8495624" y="3803351"/>
            <a:ext cx="1822479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318103" y="3572518"/>
            <a:ext cx="1873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HDK  Website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452" y="2983124"/>
            <a:ext cx="2073172" cy="164045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5293" y="2939353"/>
            <a:ext cx="1183140" cy="85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94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thử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623" y="1453020"/>
            <a:ext cx="11090753" cy="738402"/>
          </a:xfrm>
        </p:spPr>
        <p:txBody>
          <a:bodyPr/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hộp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đen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02771" y="3686322"/>
            <a:ext cx="2244436" cy="7384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/>
              <a:t>Todo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42079" y="3686322"/>
            <a:ext cx="2244436" cy="7384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In progress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81387" y="3686321"/>
            <a:ext cx="2244436" cy="7384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/>
              <a:t>Done</a:t>
            </a:r>
          </a:p>
        </p:txBody>
      </p:sp>
      <p:cxnSp>
        <p:nvCxnSpPr>
          <p:cNvPr id="13" name="Straight Arrow Connector 12"/>
          <p:cNvCxnSpPr>
            <a:stCxn id="4" idx="3"/>
            <a:endCxn id="10" idx="1"/>
          </p:cNvCxnSpPr>
          <p:nvPr/>
        </p:nvCxnSpPr>
        <p:spPr>
          <a:xfrm>
            <a:off x="3047207" y="4055524"/>
            <a:ext cx="16948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986515" y="4055524"/>
            <a:ext cx="16948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742079" y="4937849"/>
            <a:ext cx="2244436" cy="7384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/>
              <a:t>Block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681387" y="4937849"/>
            <a:ext cx="2244436" cy="7384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/>
              <a:t>Skip</a:t>
            </a:r>
          </a:p>
        </p:txBody>
      </p:sp>
      <p:cxnSp>
        <p:nvCxnSpPr>
          <p:cNvPr id="18" name="Straight Arrow Connector 17"/>
          <p:cNvCxnSpPr>
            <a:stCxn id="10" idx="2"/>
            <a:endCxn id="15" idx="0"/>
          </p:cNvCxnSpPr>
          <p:nvPr/>
        </p:nvCxnSpPr>
        <p:spPr>
          <a:xfrm>
            <a:off x="5864297" y="4424726"/>
            <a:ext cx="0" cy="5131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984204" y="5321159"/>
            <a:ext cx="16948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8E562553-7584-97FD-25D6-12B3820BEFDB}"/>
              </a:ext>
            </a:extLst>
          </p:cNvPr>
          <p:cNvSpPr/>
          <p:nvPr/>
        </p:nvSpPr>
        <p:spPr>
          <a:xfrm>
            <a:off x="11530399" y="6484958"/>
            <a:ext cx="278936" cy="278936"/>
          </a:xfrm>
          <a:prstGeom prst="ellipse">
            <a:avLst/>
          </a:prstGeom>
          <a:solidFill>
            <a:srgbClr val="11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11E3386-5D42-093E-D6DB-29B8CE427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4791" y="6495559"/>
            <a:ext cx="490151" cy="257734"/>
          </a:xfrm>
          <a:noFill/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27</a:t>
            </a:fld>
            <a:endParaRPr lang="en-ID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62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  <p:bldP spid="11" grpId="0" animBg="1"/>
      <p:bldP spid="15" grpId="0" animBg="1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thử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3"/>
          <a:stretch/>
        </p:blipFill>
        <p:spPr>
          <a:xfrm>
            <a:off x="900960" y="1375955"/>
            <a:ext cx="10740417" cy="501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95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7EDB60C5-8EAF-4D2D-BA55-3AA6AC00D621}"/>
              </a:ext>
            </a:extLst>
          </p:cNvPr>
          <p:cNvSpPr/>
          <p:nvPr/>
        </p:nvSpPr>
        <p:spPr>
          <a:xfrm>
            <a:off x="11530399" y="6484958"/>
            <a:ext cx="278936" cy="278936"/>
          </a:xfrm>
          <a:prstGeom prst="ellipse">
            <a:avLst/>
          </a:prstGeom>
          <a:solidFill>
            <a:srgbClr val="11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DC79C307-A81D-4B1A-B42B-46ABAD95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6229" y="6500893"/>
            <a:ext cx="347276" cy="247065"/>
          </a:xfrm>
          <a:noFill/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29</a:t>
            </a:fld>
            <a:endParaRPr lang="en-ID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D07E63E-1925-43BF-6B14-2D2BD63FC307}"/>
              </a:ext>
            </a:extLst>
          </p:cNvPr>
          <p:cNvSpPr txBox="1">
            <a:spLocks/>
          </p:cNvSpPr>
          <p:nvPr/>
        </p:nvSpPr>
        <p:spPr>
          <a:xfrm>
            <a:off x="762906" y="1409115"/>
            <a:ext cx="10509929" cy="570544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website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WebShopping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26D1356-07CB-8C06-654C-98DBE7852A6F}"/>
              </a:ext>
            </a:extLst>
          </p:cNvPr>
          <p:cNvSpPr txBox="1">
            <a:spLocks/>
          </p:cNvSpPr>
          <p:nvPr/>
        </p:nvSpPr>
        <p:spPr>
          <a:xfrm>
            <a:off x="762907" y="3000130"/>
            <a:ext cx="10509929" cy="570544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ứng dụng website WebAdmin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2182" y="3651270"/>
            <a:ext cx="511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https://hdkwebadmin.azurewebsites.net</a:t>
            </a:r>
            <a:r>
              <a:rPr lang="en-US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97527" y="1979659"/>
            <a:ext cx="511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https://hdkwebshopping.azurewebsites.net</a:t>
            </a:r>
            <a:r>
              <a:rPr lang="en-US" dirty="0"/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2906" y="420947"/>
            <a:ext cx="6289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ĐÁNH GIÁ KẾT QUẢ</a:t>
            </a:r>
          </a:p>
        </p:txBody>
      </p:sp>
    </p:spTree>
    <p:extLst>
      <p:ext uri="{BB962C8B-B14F-4D97-AF65-F5344CB8AC3E}">
        <p14:creationId xmlns:p14="http://schemas.microsoft.com/office/powerpoint/2010/main" val="113553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2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Person holding paper">
            <a:extLst>
              <a:ext uri="{FF2B5EF4-FFF2-40B4-BE49-F238E27FC236}">
                <a16:creationId xmlns:a16="http://schemas.microsoft.com/office/drawing/2014/main" id="{5592A2C2-52C1-73D7-EA81-80B7C75CA54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3" t="12617" r="565" b="7281"/>
          <a:stretch>
            <a:fillRect/>
          </a:stretch>
        </p:blipFill>
        <p:spPr>
          <a:xfrm>
            <a:off x="0" y="-11806"/>
            <a:ext cx="12192000" cy="6869806"/>
          </a:xfrm>
          <a:custGeom>
            <a:avLst/>
            <a:gdLst>
              <a:gd name="connsiteX0" fmla="*/ 0 w 12192000"/>
              <a:gd name="connsiteY0" fmla="*/ 0 h 6869806"/>
              <a:gd name="connsiteX1" fmla="*/ 12192000 w 12192000"/>
              <a:gd name="connsiteY1" fmla="*/ 0 h 6869806"/>
              <a:gd name="connsiteX2" fmla="*/ 12192000 w 12192000"/>
              <a:gd name="connsiteY2" fmla="*/ 6869806 h 6869806"/>
              <a:gd name="connsiteX3" fmla="*/ 0 w 12192000"/>
              <a:gd name="connsiteY3" fmla="*/ 6869806 h 6869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69806">
                <a:moveTo>
                  <a:pt x="0" y="0"/>
                </a:moveTo>
                <a:lnTo>
                  <a:pt x="12192000" y="0"/>
                </a:lnTo>
                <a:lnTo>
                  <a:pt x="12192000" y="6869806"/>
                </a:lnTo>
                <a:lnTo>
                  <a:pt x="0" y="6869806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57D70E-E2C7-43C8-A60F-8391144D08B7}"/>
              </a:ext>
            </a:extLst>
          </p:cNvPr>
          <p:cNvSpPr/>
          <p:nvPr/>
        </p:nvSpPr>
        <p:spPr>
          <a:xfrm>
            <a:off x="0" y="-11806"/>
            <a:ext cx="12192000" cy="6869806"/>
          </a:xfrm>
          <a:prstGeom prst="rect">
            <a:avLst/>
          </a:prstGeom>
          <a:gradFill>
            <a:gsLst>
              <a:gs pos="0">
                <a:srgbClr val="114A5E"/>
              </a:gs>
              <a:gs pos="100000">
                <a:srgbClr val="18926F">
                  <a:alpha val="62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D11414-17E4-B562-9BFC-E90684EE97CD}"/>
              </a:ext>
            </a:extLst>
          </p:cNvPr>
          <p:cNvSpPr/>
          <p:nvPr/>
        </p:nvSpPr>
        <p:spPr>
          <a:xfrm>
            <a:off x="3602977" y="2915265"/>
            <a:ext cx="480131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err="1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4800" b="1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1: </a:t>
            </a:r>
            <a:r>
              <a:rPr lang="en-US" sz="4800" b="1" cap="none" spc="0" dirty="0" err="1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Mở</a:t>
            </a:r>
            <a:r>
              <a:rPr lang="en-US" sz="4800" b="1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1" cap="none" spc="0" dirty="0" err="1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endParaRPr lang="en-US" sz="4800" b="1" cap="none" spc="0" dirty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566BE4-6D51-23B4-C0F6-44CCD3C221F0}"/>
              </a:ext>
            </a:extLst>
          </p:cNvPr>
          <p:cNvSpPr/>
          <p:nvPr/>
        </p:nvSpPr>
        <p:spPr>
          <a:xfrm>
            <a:off x="6003634" y="861222"/>
            <a:ext cx="18473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2000" b="1" dirty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3EA4E1C-74D2-D8DE-EAC5-3D0928D140A5}"/>
              </a:ext>
            </a:extLst>
          </p:cNvPr>
          <p:cNvSpPr/>
          <p:nvPr/>
        </p:nvSpPr>
        <p:spPr>
          <a:xfrm>
            <a:off x="11530399" y="6484958"/>
            <a:ext cx="278936" cy="278936"/>
          </a:xfrm>
          <a:prstGeom prst="ellipse">
            <a:avLst/>
          </a:prstGeom>
          <a:solidFill>
            <a:srgbClr val="11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F18F9727-9F0D-1A02-B61A-1B083E64B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6229" y="6500893"/>
            <a:ext cx="347276" cy="247065"/>
          </a:xfrm>
          <a:noFill/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3</a:t>
            </a:fld>
            <a:endParaRPr lang="en-ID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9117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Person holding paper">
            <a:extLst>
              <a:ext uri="{FF2B5EF4-FFF2-40B4-BE49-F238E27FC236}">
                <a16:creationId xmlns:a16="http://schemas.microsoft.com/office/drawing/2014/main" id="{5592A2C2-52C1-73D7-EA81-80B7C75CA54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3" t="12617" r="565" b="7281"/>
          <a:stretch>
            <a:fillRect/>
          </a:stretch>
        </p:blipFill>
        <p:spPr>
          <a:xfrm>
            <a:off x="0" y="-11806"/>
            <a:ext cx="12192000" cy="6869806"/>
          </a:xfrm>
          <a:custGeom>
            <a:avLst/>
            <a:gdLst>
              <a:gd name="connsiteX0" fmla="*/ 0 w 12192000"/>
              <a:gd name="connsiteY0" fmla="*/ 0 h 6869806"/>
              <a:gd name="connsiteX1" fmla="*/ 12192000 w 12192000"/>
              <a:gd name="connsiteY1" fmla="*/ 0 h 6869806"/>
              <a:gd name="connsiteX2" fmla="*/ 12192000 w 12192000"/>
              <a:gd name="connsiteY2" fmla="*/ 6869806 h 6869806"/>
              <a:gd name="connsiteX3" fmla="*/ 0 w 12192000"/>
              <a:gd name="connsiteY3" fmla="*/ 6869806 h 6869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69806">
                <a:moveTo>
                  <a:pt x="0" y="0"/>
                </a:moveTo>
                <a:lnTo>
                  <a:pt x="12192000" y="0"/>
                </a:lnTo>
                <a:lnTo>
                  <a:pt x="12192000" y="6869806"/>
                </a:lnTo>
                <a:lnTo>
                  <a:pt x="0" y="6869806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57D70E-E2C7-43C8-A60F-8391144D08B7}"/>
              </a:ext>
            </a:extLst>
          </p:cNvPr>
          <p:cNvSpPr/>
          <p:nvPr/>
        </p:nvSpPr>
        <p:spPr>
          <a:xfrm>
            <a:off x="0" y="-11806"/>
            <a:ext cx="12192000" cy="6869806"/>
          </a:xfrm>
          <a:prstGeom prst="rect">
            <a:avLst/>
          </a:prstGeom>
          <a:gradFill>
            <a:gsLst>
              <a:gs pos="0">
                <a:srgbClr val="114A5E"/>
              </a:gs>
              <a:gs pos="100000">
                <a:srgbClr val="18926F">
                  <a:alpha val="62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D11414-17E4-B562-9BFC-E90684EE97CD}"/>
              </a:ext>
            </a:extLst>
          </p:cNvPr>
          <p:cNvSpPr/>
          <p:nvPr/>
        </p:nvSpPr>
        <p:spPr>
          <a:xfrm>
            <a:off x="2201559" y="2769969"/>
            <a:ext cx="7973612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b="1" cap="none" spc="0" err="1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4800" b="1" cap="none" spc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3: </a:t>
            </a:r>
            <a:r>
              <a:rPr lang="en-US" sz="4800" b="1" cap="none" spc="0" dirty="0" err="1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4800" b="1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1" cap="none" spc="0" dirty="0" err="1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en-US" sz="4800" b="1" cap="none" spc="0" dirty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566BE4-6D51-23B4-C0F6-44CCD3C221F0}"/>
              </a:ext>
            </a:extLst>
          </p:cNvPr>
          <p:cNvSpPr/>
          <p:nvPr/>
        </p:nvSpPr>
        <p:spPr>
          <a:xfrm>
            <a:off x="6003634" y="861222"/>
            <a:ext cx="18473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2000" b="1" dirty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E308CC7-74C1-A840-42F2-9DF1A52271BE}"/>
              </a:ext>
            </a:extLst>
          </p:cNvPr>
          <p:cNvSpPr/>
          <p:nvPr/>
        </p:nvSpPr>
        <p:spPr>
          <a:xfrm>
            <a:off x="11530399" y="6484958"/>
            <a:ext cx="278936" cy="278936"/>
          </a:xfrm>
          <a:prstGeom prst="ellipse">
            <a:avLst/>
          </a:prstGeom>
          <a:solidFill>
            <a:srgbClr val="11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16346A1D-B523-494B-664D-5157FB843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6229" y="6500893"/>
            <a:ext cx="347276" cy="247065"/>
          </a:xfrm>
          <a:noFill/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30</a:t>
            </a:fld>
            <a:endParaRPr lang="en-ID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679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7EDB60C5-8EAF-4D2D-BA55-3AA6AC00D621}"/>
              </a:ext>
            </a:extLst>
          </p:cNvPr>
          <p:cNvSpPr/>
          <p:nvPr/>
        </p:nvSpPr>
        <p:spPr>
          <a:xfrm>
            <a:off x="11530399" y="6484958"/>
            <a:ext cx="278936" cy="278936"/>
          </a:xfrm>
          <a:prstGeom prst="ellipse">
            <a:avLst/>
          </a:prstGeom>
          <a:solidFill>
            <a:srgbClr val="11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DC79C307-A81D-4B1A-B42B-46ABAD95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6229" y="6500893"/>
            <a:ext cx="347276" cy="247065"/>
          </a:xfrm>
          <a:noFill/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31</a:t>
            </a:fld>
            <a:endParaRPr lang="en-ID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D07E63E-1925-43BF-6B14-2D2BD63FC307}"/>
              </a:ext>
            </a:extLst>
          </p:cNvPr>
          <p:cNvSpPr txBox="1">
            <a:spLocks/>
          </p:cNvSpPr>
          <p:nvPr/>
        </p:nvSpPr>
        <p:spPr>
          <a:xfrm>
            <a:off x="762907" y="388644"/>
            <a:ext cx="10509929" cy="570544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28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đạt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endParaRPr lang="en-ID" sz="2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6E8E85-6D78-14BE-E13E-390B349E7623}"/>
              </a:ext>
            </a:extLst>
          </p:cNvPr>
          <p:cNvSpPr/>
          <p:nvPr/>
        </p:nvSpPr>
        <p:spPr>
          <a:xfrm>
            <a:off x="762907" y="1447082"/>
            <a:ext cx="10767492" cy="32648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86A570F-1DB5-AD32-7C50-5F924C8FD64E}"/>
              </a:ext>
            </a:extLst>
          </p:cNvPr>
          <p:cNvGrpSpPr/>
          <p:nvPr/>
        </p:nvGrpSpPr>
        <p:grpSpPr>
          <a:xfrm rot="5400000">
            <a:off x="941495" y="1324980"/>
            <a:ext cx="791611" cy="850648"/>
            <a:chOff x="6118256" y="1371344"/>
            <a:chExt cx="791611" cy="85064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800DF0-358E-2820-6CFF-3E7904BADD76}"/>
                </a:ext>
              </a:extLst>
            </p:cNvPr>
            <p:cNvSpPr/>
            <p:nvPr/>
          </p:nvSpPr>
          <p:spPr>
            <a:xfrm>
              <a:off x="6118256" y="1430381"/>
              <a:ext cx="791611" cy="791611"/>
            </a:xfrm>
            <a:prstGeom prst="rect">
              <a:avLst/>
            </a:prstGeom>
            <a:solidFill>
              <a:srgbClr val="1892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2C6C1421-C3E9-C22F-0EF9-74F7ED85B9C6}"/>
                </a:ext>
              </a:extLst>
            </p:cNvPr>
            <p:cNvSpPr/>
            <p:nvPr/>
          </p:nvSpPr>
          <p:spPr>
            <a:xfrm rot="16200000">
              <a:off x="6133697" y="1355906"/>
              <a:ext cx="61703" cy="92579"/>
            </a:xfrm>
            <a:prstGeom prst="rtTriangle">
              <a:avLst/>
            </a:prstGeom>
            <a:solidFill>
              <a:srgbClr val="114A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CF28706-E6CF-2A2E-513E-1BAA668739EF}"/>
              </a:ext>
            </a:extLst>
          </p:cNvPr>
          <p:cNvSpPr txBox="1">
            <a:spLocks/>
          </p:cNvSpPr>
          <p:nvPr/>
        </p:nvSpPr>
        <p:spPr>
          <a:xfrm>
            <a:off x="1985244" y="1721900"/>
            <a:ext cx="3786906" cy="30692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endParaRPr lang="en-US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F781E3-1864-9F6D-5942-45ECF0D89BD1}"/>
              </a:ext>
            </a:extLst>
          </p:cNvPr>
          <p:cNvSpPr txBox="1"/>
          <p:nvPr/>
        </p:nvSpPr>
        <p:spPr>
          <a:xfrm>
            <a:off x="1082459" y="2420929"/>
            <a:ext cx="9709366" cy="29101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web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ngôn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JavaScript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cụ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ReactJS.</a:t>
            </a: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Backend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Java Spring boot. </a:t>
            </a: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sở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MySQL</a:t>
            </a: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docker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cloud Azure</a:t>
            </a:r>
          </a:p>
          <a:p>
            <a:pPr algn="just">
              <a:lnSpc>
                <a:spcPct val="150000"/>
              </a:lnSpc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E2B4F412-F29E-98BF-BD4A-A8CAAEF49000}"/>
              </a:ext>
            </a:extLst>
          </p:cNvPr>
          <p:cNvSpPr>
            <a:spLocks/>
          </p:cNvSpPr>
          <p:nvPr/>
        </p:nvSpPr>
        <p:spPr bwMode="auto">
          <a:xfrm>
            <a:off x="1144599" y="1608408"/>
            <a:ext cx="326366" cy="283792"/>
          </a:xfrm>
          <a:custGeom>
            <a:avLst/>
            <a:gdLst>
              <a:gd name="T0" fmla="*/ 217 w 217"/>
              <a:gd name="T1" fmla="*/ 0 h 220"/>
              <a:gd name="T2" fmla="*/ 61 w 217"/>
              <a:gd name="T3" fmla="*/ 220 h 220"/>
              <a:gd name="T4" fmla="*/ 0 w 217"/>
              <a:gd name="T5" fmla="*/ 157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7" h="220">
                <a:moveTo>
                  <a:pt x="217" y="0"/>
                </a:moveTo>
                <a:lnTo>
                  <a:pt x="61" y="220"/>
                </a:lnTo>
                <a:lnTo>
                  <a:pt x="0" y="157"/>
                </a:lnTo>
              </a:path>
            </a:pathLst>
          </a:custGeom>
          <a:noFill/>
          <a:ln w="15875" cap="rnd">
            <a:solidFill>
              <a:schemeClr val="bg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6807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7EDB60C5-8EAF-4D2D-BA55-3AA6AC00D621}"/>
              </a:ext>
            </a:extLst>
          </p:cNvPr>
          <p:cNvSpPr/>
          <p:nvPr/>
        </p:nvSpPr>
        <p:spPr>
          <a:xfrm>
            <a:off x="11530399" y="6484958"/>
            <a:ext cx="278936" cy="278936"/>
          </a:xfrm>
          <a:prstGeom prst="ellipse">
            <a:avLst/>
          </a:prstGeom>
          <a:solidFill>
            <a:srgbClr val="11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DC79C307-A81D-4B1A-B42B-46ABAD95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6229" y="6500893"/>
            <a:ext cx="347276" cy="247065"/>
          </a:xfrm>
          <a:noFill/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32</a:t>
            </a:fld>
            <a:endParaRPr lang="en-ID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D07E63E-1925-43BF-6B14-2D2BD63FC307}"/>
              </a:ext>
            </a:extLst>
          </p:cNvPr>
          <p:cNvSpPr txBox="1">
            <a:spLocks/>
          </p:cNvSpPr>
          <p:nvPr/>
        </p:nvSpPr>
        <p:spPr>
          <a:xfrm>
            <a:off x="762907" y="388644"/>
            <a:ext cx="10509929" cy="570544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28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đạt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endParaRPr lang="en-ID" sz="2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6E8E85-6D78-14BE-E13E-390B349E7623}"/>
              </a:ext>
            </a:extLst>
          </p:cNvPr>
          <p:cNvSpPr/>
          <p:nvPr/>
        </p:nvSpPr>
        <p:spPr>
          <a:xfrm>
            <a:off x="762907" y="1447082"/>
            <a:ext cx="10767492" cy="28288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86A570F-1DB5-AD32-7C50-5F924C8FD64E}"/>
              </a:ext>
            </a:extLst>
          </p:cNvPr>
          <p:cNvGrpSpPr/>
          <p:nvPr/>
        </p:nvGrpSpPr>
        <p:grpSpPr>
          <a:xfrm rot="5400000">
            <a:off x="941495" y="1324980"/>
            <a:ext cx="791611" cy="850648"/>
            <a:chOff x="6118256" y="1371344"/>
            <a:chExt cx="791611" cy="85064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800DF0-358E-2820-6CFF-3E7904BADD76}"/>
                </a:ext>
              </a:extLst>
            </p:cNvPr>
            <p:cNvSpPr/>
            <p:nvPr/>
          </p:nvSpPr>
          <p:spPr>
            <a:xfrm>
              <a:off x="6118256" y="1430381"/>
              <a:ext cx="791611" cy="791611"/>
            </a:xfrm>
            <a:prstGeom prst="rect">
              <a:avLst/>
            </a:prstGeom>
            <a:solidFill>
              <a:srgbClr val="1892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2C6C1421-C3E9-C22F-0EF9-74F7ED85B9C6}"/>
                </a:ext>
              </a:extLst>
            </p:cNvPr>
            <p:cNvSpPr/>
            <p:nvPr/>
          </p:nvSpPr>
          <p:spPr>
            <a:xfrm rot="16200000">
              <a:off x="6133697" y="1355906"/>
              <a:ext cx="61703" cy="92579"/>
            </a:xfrm>
            <a:prstGeom prst="rtTriangle">
              <a:avLst/>
            </a:prstGeom>
            <a:solidFill>
              <a:srgbClr val="114A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CF28706-E6CF-2A2E-513E-1BAA668739EF}"/>
              </a:ext>
            </a:extLst>
          </p:cNvPr>
          <p:cNvSpPr txBox="1">
            <a:spLocks/>
          </p:cNvSpPr>
          <p:nvPr/>
        </p:nvSpPr>
        <p:spPr>
          <a:xfrm>
            <a:off x="1985244" y="1721900"/>
            <a:ext cx="4434606" cy="30692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cài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endParaRPr lang="en-US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F781E3-1864-9F6D-5942-45ECF0D89BD1}"/>
              </a:ext>
            </a:extLst>
          </p:cNvPr>
          <p:cNvSpPr txBox="1"/>
          <p:nvPr/>
        </p:nvSpPr>
        <p:spPr>
          <a:xfrm>
            <a:off x="1082459" y="2420929"/>
            <a:ext cx="9709366" cy="29101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cụ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tổ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quá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01583365-42DB-2C0C-5A7C-CA9EC8A5ED1C}"/>
              </a:ext>
            </a:extLst>
          </p:cNvPr>
          <p:cNvSpPr>
            <a:spLocks/>
          </p:cNvSpPr>
          <p:nvPr/>
        </p:nvSpPr>
        <p:spPr bwMode="auto">
          <a:xfrm>
            <a:off x="1144599" y="1608408"/>
            <a:ext cx="326366" cy="283792"/>
          </a:xfrm>
          <a:custGeom>
            <a:avLst/>
            <a:gdLst>
              <a:gd name="T0" fmla="*/ 217 w 217"/>
              <a:gd name="T1" fmla="*/ 0 h 220"/>
              <a:gd name="T2" fmla="*/ 61 w 217"/>
              <a:gd name="T3" fmla="*/ 220 h 220"/>
              <a:gd name="T4" fmla="*/ 0 w 217"/>
              <a:gd name="T5" fmla="*/ 157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7" h="220">
                <a:moveTo>
                  <a:pt x="217" y="0"/>
                </a:moveTo>
                <a:lnTo>
                  <a:pt x="61" y="220"/>
                </a:lnTo>
                <a:lnTo>
                  <a:pt x="0" y="157"/>
                </a:lnTo>
              </a:path>
            </a:pathLst>
          </a:custGeom>
          <a:noFill/>
          <a:ln w="15875" cap="rnd">
            <a:solidFill>
              <a:schemeClr val="bg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5974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7EDB60C5-8EAF-4D2D-BA55-3AA6AC00D621}"/>
              </a:ext>
            </a:extLst>
          </p:cNvPr>
          <p:cNvSpPr/>
          <p:nvPr/>
        </p:nvSpPr>
        <p:spPr>
          <a:xfrm>
            <a:off x="11530399" y="6484958"/>
            <a:ext cx="278936" cy="278936"/>
          </a:xfrm>
          <a:prstGeom prst="ellipse">
            <a:avLst/>
          </a:prstGeom>
          <a:solidFill>
            <a:srgbClr val="11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DC79C307-A81D-4B1A-B42B-46ABAD95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6229" y="6500893"/>
            <a:ext cx="347276" cy="247065"/>
          </a:xfrm>
          <a:noFill/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33</a:t>
            </a:fld>
            <a:endParaRPr lang="en-ID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D07E63E-1925-43BF-6B14-2D2BD63FC307}"/>
              </a:ext>
            </a:extLst>
          </p:cNvPr>
          <p:cNvSpPr txBox="1">
            <a:spLocks/>
          </p:cNvSpPr>
          <p:nvPr/>
        </p:nvSpPr>
        <p:spPr>
          <a:xfrm>
            <a:off x="762907" y="388644"/>
            <a:ext cx="10509929" cy="570544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28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endParaRPr lang="en-ID" sz="2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6E8E85-6D78-14BE-E13E-390B349E7623}"/>
              </a:ext>
            </a:extLst>
          </p:cNvPr>
          <p:cNvSpPr/>
          <p:nvPr/>
        </p:nvSpPr>
        <p:spPr>
          <a:xfrm>
            <a:off x="762907" y="1447082"/>
            <a:ext cx="10767492" cy="32648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86A570F-1DB5-AD32-7C50-5F924C8FD64E}"/>
              </a:ext>
            </a:extLst>
          </p:cNvPr>
          <p:cNvGrpSpPr/>
          <p:nvPr/>
        </p:nvGrpSpPr>
        <p:grpSpPr>
          <a:xfrm rot="5400000">
            <a:off x="941495" y="1324980"/>
            <a:ext cx="791611" cy="850648"/>
            <a:chOff x="6118256" y="1371344"/>
            <a:chExt cx="791611" cy="85064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800DF0-358E-2820-6CFF-3E7904BADD76}"/>
                </a:ext>
              </a:extLst>
            </p:cNvPr>
            <p:cNvSpPr/>
            <p:nvPr/>
          </p:nvSpPr>
          <p:spPr>
            <a:xfrm>
              <a:off x="6118256" y="1430381"/>
              <a:ext cx="791611" cy="791611"/>
            </a:xfrm>
            <a:prstGeom prst="rect">
              <a:avLst/>
            </a:prstGeom>
            <a:solidFill>
              <a:srgbClr val="1892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2C6C1421-C3E9-C22F-0EF9-74F7ED85B9C6}"/>
                </a:ext>
              </a:extLst>
            </p:cNvPr>
            <p:cNvSpPr/>
            <p:nvPr/>
          </p:nvSpPr>
          <p:spPr>
            <a:xfrm rot="16200000">
              <a:off x="6133697" y="1355906"/>
              <a:ext cx="61703" cy="92579"/>
            </a:xfrm>
            <a:prstGeom prst="rtTriangle">
              <a:avLst/>
            </a:prstGeom>
            <a:solidFill>
              <a:srgbClr val="114A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CF28706-E6CF-2A2E-513E-1BAA668739EF}"/>
              </a:ext>
            </a:extLst>
          </p:cNvPr>
          <p:cNvSpPr txBox="1">
            <a:spLocks/>
          </p:cNvSpPr>
          <p:nvPr/>
        </p:nvSpPr>
        <p:spPr>
          <a:xfrm>
            <a:off x="1985244" y="1721900"/>
            <a:ext cx="4434606" cy="30692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endParaRPr lang="en-US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F781E3-1864-9F6D-5942-45ECF0D89BD1}"/>
              </a:ext>
            </a:extLst>
          </p:cNvPr>
          <p:cNvSpPr txBox="1"/>
          <p:nvPr/>
        </p:nvSpPr>
        <p:spPr>
          <a:xfrm>
            <a:off x="1082459" y="2420929"/>
            <a:ext cx="9709366" cy="29101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algn="just" fontAlgn="base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V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Thực hiện một số chức năng nâng cao như: gợi ý sản phẩm theo hành vi, tâm lý mua hàng của khách hàng.</a:t>
            </a:r>
            <a:endParaRPr lang="en-VN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0" algn="just" fontAlgn="base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V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Tìm hiểu sâu hơn về CSDL, phát triển các mô hình CSDL mới và an toàn.</a:t>
            </a:r>
            <a:endParaRPr lang="en-VN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0" algn="just" fontAlgn="base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V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Thực hiện triển khai tự động hóa CI/CD.</a:t>
            </a:r>
            <a:endParaRPr lang="en-VN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0" algn="just">
              <a:lnSpc>
                <a:spcPct val="150000"/>
              </a:lnSpc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95D1EA-A95E-47F7-653E-B3711DDF2229}"/>
              </a:ext>
            </a:extLst>
          </p:cNvPr>
          <p:cNvGrpSpPr/>
          <p:nvPr/>
        </p:nvGrpSpPr>
        <p:grpSpPr>
          <a:xfrm>
            <a:off x="1044833" y="1487355"/>
            <a:ext cx="525897" cy="525897"/>
            <a:chOff x="7032591" y="6940220"/>
            <a:chExt cx="931660" cy="93166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9335FA0-68E1-14A9-4BA2-DFC17DE0660A}"/>
                </a:ext>
              </a:extLst>
            </p:cNvPr>
            <p:cNvSpPr/>
            <p:nvPr/>
          </p:nvSpPr>
          <p:spPr>
            <a:xfrm>
              <a:off x="7032591" y="6940220"/>
              <a:ext cx="931660" cy="931660"/>
            </a:xfrm>
            <a:prstGeom prst="ellipse">
              <a:avLst/>
            </a:prstGeom>
            <a:solidFill>
              <a:srgbClr val="18926F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1DBEA45-411E-10FC-7421-C1FA2E059567}"/>
                </a:ext>
              </a:extLst>
            </p:cNvPr>
            <p:cNvGrpSpPr/>
            <p:nvPr/>
          </p:nvGrpSpPr>
          <p:grpSpPr>
            <a:xfrm>
              <a:off x="7289046" y="7196675"/>
              <a:ext cx="418751" cy="418751"/>
              <a:chOff x="5562600" y="3255963"/>
              <a:chExt cx="346075" cy="346075"/>
            </a:xfrm>
          </p:grpSpPr>
          <p:sp>
            <p:nvSpPr>
              <p:cNvPr id="13" name="Freeform 58">
                <a:extLst>
                  <a:ext uri="{FF2B5EF4-FFF2-40B4-BE49-F238E27FC236}">
                    <a16:creationId xmlns:a16="http://schemas.microsoft.com/office/drawing/2014/main" id="{093D7708-02CD-808D-4B7E-6CD500F879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2600" y="3286125"/>
                <a:ext cx="346075" cy="315913"/>
              </a:xfrm>
              <a:custGeom>
                <a:avLst/>
                <a:gdLst>
                  <a:gd name="T0" fmla="*/ 38 w 218"/>
                  <a:gd name="T1" fmla="*/ 0 h 199"/>
                  <a:gd name="T2" fmla="*/ 0 w 218"/>
                  <a:gd name="T3" fmla="*/ 0 h 199"/>
                  <a:gd name="T4" fmla="*/ 0 w 218"/>
                  <a:gd name="T5" fmla="*/ 199 h 199"/>
                  <a:gd name="T6" fmla="*/ 218 w 218"/>
                  <a:gd name="T7" fmla="*/ 199 h 199"/>
                  <a:gd name="T8" fmla="*/ 218 w 218"/>
                  <a:gd name="T9" fmla="*/ 0 h 199"/>
                  <a:gd name="T10" fmla="*/ 180 w 218"/>
                  <a:gd name="T11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8" h="199">
                    <a:moveTo>
                      <a:pt x="38" y="0"/>
                    </a:moveTo>
                    <a:lnTo>
                      <a:pt x="0" y="0"/>
                    </a:lnTo>
                    <a:lnTo>
                      <a:pt x="0" y="199"/>
                    </a:lnTo>
                    <a:lnTo>
                      <a:pt x="218" y="199"/>
                    </a:lnTo>
                    <a:lnTo>
                      <a:pt x="218" y="0"/>
                    </a:lnTo>
                    <a:lnTo>
                      <a:pt x="180" y="0"/>
                    </a:ln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B48D89F-10E2-6576-0F23-B4C70BD3D6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22925" y="3255963"/>
                <a:ext cx="44450" cy="60325"/>
              </a:xfrm>
              <a:prstGeom prst="rect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8F1D57C-5314-5F11-CB15-C0604D358A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3900" y="3255963"/>
                <a:ext cx="44450" cy="60325"/>
              </a:xfrm>
              <a:prstGeom prst="rect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" name="Line 61">
                <a:extLst>
                  <a:ext uri="{FF2B5EF4-FFF2-40B4-BE49-F238E27FC236}">
                    <a16:creationId xmlns:a16="http://schemas.microsoft.com/office/drawing/2014/main" id="{A03A0CA0-834F-45D9-CFEB-6106ED5CE2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67375" y="3286125"/>
                <a:ext cx="136525" cy="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" name="Line 62">
                <a:extLst>
                  <a:ext uri="{FF2B5EF4-FFF2-40B4-BE49-F238E27FC236}">
                    <a16:creationId xmlns:a16="http://schemas.microsoft.com/office/drawing/2014/main" id="{FA590996-1F38-65A2-AF43-1C2AF2CCA8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62600" y="3360738"/>
                <a:ext cx="346075" cy="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" name="Line 63">
                <a:extLst>
                  <a:ext uri="{FF2B5EF4-FFF2-40B4-BE49-F238E27FC236}">
                    <a16:creationId xmlns:a16="http://schemas.microsoft.com/office/drawing/2014/main" id="{55591907-C282-3DD4-706A-660ED55B1B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53088" y="3390900"/>
                <a:ext cx="0" cy="180975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" name="Line 64">
                <a:extLst>
                  <a:ext uri="{FF2B5EF4-FFF2-40B4-BE49-F238E27FC236}">
                    <a16:creationId xmlns:a16="http://schemas.microsoft.com/office/drawing/2014/main" id="{6A676F87-F3CF-A251-7633-67114B9F8A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7700" y="3390900"/>
                <a:ext cx="0" cy="180975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" name="Line 65">
                <a:extLst>
                  <a:ext uri="{FF2B5EF4-FFF2-40B4-BE49-F238E27FC236}">
                    <a16:creationId xmlns:a16="http://schemas.microsoft.com/office/drawing/2014/main" id="{9C983467-5B92-69BF-7BDF-CFB405FDB4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03900" y="3390900"/>
                <a:ext cx="0" cy="180975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" name="Line 66">
                <a:extLst>
                  <a:ext uri="{FF2B5EF4-FFF2-40B4-BE49-F238E27FC236}">
                    <a16:creationId xmlns:a16="http://schemas.microsoft.com/office/drawing/2014/main" id="{98B22E9B-0663-C2B1-3200-4D16C58B1A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92763" y="3421063"/>
                <a:ext cx="285750" cy="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" name="Line 67">
                <a:extLst>
                  <a:ext uri="{FF2B5EF4-FFF2-40B4-BE49-F238E27FC236}">
                    <a16:creationId xmlns:a16="http://schemas.microsoft.com/office/drawing/2014/main" id="{26628037-69B6-3D16-5954-FD3FC9C05C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92763" y="3481388"/>
                <a:ext cx="285750" cy="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" name="Line 68">
                <a:extLst>
                  <a:ext uri="{FF2B5EF4-FFF2-40B4-BE49-F238E27FC236}">
                    <a16:creationId xmlns:a16="http://schemas.microsoft.com/office/drawing/2014/main" id="{A4ABCCAB-435B-C1B0-78B3-07C76F0B05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92763" y="3541713"/>
                <a:ext cx="285750" cy="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740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3F597-A6B8-D235-F626-F2D06CF34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tham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khảo</a:t>
            </a:r>
            <a:endParaRPr lang="en-US" sz="2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5385E-63CC-2CFF-300E-E85D2D344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711" y="1405394"/>
            <a:ext cx="11336577" cy="47239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[1] Docker. https://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hub.docker.com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[2] Cloud computing services. Cloud Computing Services | Microsoft Azure. </a:t>
            </a: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azure.microsoft.com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-us/</a:t>
            </a: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[3] MySQL tutorial. W3Schools Online Web Tutorials. https://www.w3schools.com/MySQL/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default.asp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[4] Getting started – React – A JavaScript library for building user interfaces. </a:t>
            </a: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legacy.reactjs.org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/docs/getting-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started.html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[5] Building an application with spring boot. Getting Started | Building an Application with Spring Boot. </a:t>
            </a: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spring.io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/guides/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/spring-boot </a:t>
            </a:r>
          </a:p>
          <a:p>
            <a:pPr marL="0" indent="0">
              <a:buNone/>
            </a:pP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1B35FEB-4744-E70D-013B-2B0559DA2DE5}"/>
              </a:ext>
            </a:extLst>
          </p:cNvPr>
          <p:cNvSpPr/>
          <p:nvPr/>
        </p:nvSpPr>
        <p:spPr>
          <a:xfrm>
            <a:off x="11530399" y="6484958"/>
            <a:ext cx="278936" cy="278936"/>
          </a:xfrm>
          <a:prstGeom prst="ellipse">
            <a:avLst/>
          </a:prstGeom>
          <a:solidFill>
            <a:srgbClr val="11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BC9BE08-4EA1-8239-7A4D-FF3ED73D2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6229" y="6500893"/>
            <a:ext cx="347276" cy="247065"/>
          </a:xfrm>
          <a:noFill/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34</a:t>
            </a:fld>
            <a:endParaRPr lang="en-ID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878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4394E148-F1D7-50E9-1FD7-AA46FAB67F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32" r="23879" b="17541"/>
          <a:stretch/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B914CCC-446B-2E21-34F7-EC0F1AFD9443}"/>
              </a:ext>
            </a:extLst>
          </p:cNvPr>
          <p:cNvSpPr/>
          <p:nvPr/>
        </p:nvSpPr>
        <p:spPr>
          <a:xfrm>
            <a:off x="1" y="0"/>
            <a:ext cx="12192000" cy="6869806"/>
          </a:xfrm>
          <a:prstGeom prst="rect">
            <a:avLst/>
          </a:prstGeom>
          <a:gradFill>
            <a:gsLst>
              <a:gs pos="0">
                <a:srgbClr val="114A5E"/>
              </a:gs>
              <a:gs pos="100000">
                <a:srgbClr val="18926F">
                  <a:alpha val="62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E9D7D-CB97-5529-F28E-7CF731B54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35</a:t>
            </a:fld>
            <a:endParaRPr lang="en-ID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AA353A2-3A3E-8166-758C-32A6471674FC}"/>
              </a:ext>
            </a:extLst>
          </p:cNvPr>
          <p:cNvSpPr txBox="1">
            <a:spLocks/>
          </p:cNvSpPr>
          <p:nvPr/>
        </p:nvSpPr>
        <p:spPr>
          <a:xfrm>
            <a:off x="1210730" y="2877913"/>
            <a:ext cx="9770536" cy="110217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ID" sz="3200" i="1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Cám</a:t>
            </a:r>
            <a:r>
              <a:rPr lang="en-ID" sz="3200" i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i="1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ơn</a:t>
            </a:r>
            <a:r>
              <a:rPr lang="en-ID" sz="3200" i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i="1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quý</a:t>
            </a:r>
            <a:r>
              <a:rPr lang="en-ID" sz="3200" i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i="1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Thầy</a:t>
            </a:r>
            <a:r>
              <a:rPr lang="en-ID" sz="3200" i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3200" i="1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</a:t>
            </a:r>
            <a:r>
              <a:rPr lang="en-ID" sz="3200" i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i="1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ID" sz="3200" i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i="1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ID" sz="3200" i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i="1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bạn</a:t>
            </a:r>
            <a:r>
              <a:rPr lang="en-ID" sz="3200" i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i="1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ID" sz="3200" i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i="1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lắng</a:t>
            </a:r>
            <a:r>
              <a:rPr lang="en-ID" sz="3200" i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200" i="1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nghe</a:t>
            </a:r>
            <a:r>
              <a:rPr lang="en-ID" sz="3200" i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!!!</a:t>
            </a:r>
          </a:p>
        </p:txBody>
      </p:sp>
    </p:spTree>
    <p:extLst>
      <p:ext uri="{BB962C8B-B14F-4D97-AF65-F5344CB8AC3E}">
        <p14:creationId xmlns:p14="http://schemas.microsoft.com/office/powerpoint/2010/main" val="3799511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7EDB60C5-8EAF-4D2D-BA55-3AA6AC00D621}"/>
              </a:ext>
            </a:extLst>
          </p:cNvPr>
          <p:cNvSpPr/>
          <p:nvPr/>
        </p:nvSpPr>
        <p:spPr>
          <a:xfrm>
            <a:off x="11435149" y="6386830"/>
            <a:ext cx="278936" cy="278936"/>
          </a:xfrm>
          <a:prstGeom prst="ellipse">
            <a:avLst/>
          </a:prstGeom>
          <a:solidFill>
            <a:srgbClr val="11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DC79C307-A81D-4B1A-B42B-46ABAD95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5149" y="6408032"/>
            <a:ext cx="278936" cy="236533"/>
          </a:xfrm>
          <a:noFill/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4</a:t>
            </a:fld>
            <a:endParaRPr lang="en-ID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A9AFC0C-32EC-646A-B904-E5EFB4CD95F1}"/>
              </a:ext>
            </a:extLst>
          </p:cNvPr>
          <p:cNvGrpSpPr/>
          <p:nvPr/>
        </p:nvGrpSpPr>
        <p:grpSpPr>
          <a:xfrm flipH="1">
            <a:off x="1343464" y="4735286"/>
            <a:ext cx="9254868" cy="682881"/>
            <a:chOff x="3049212" y="1219200"/>
            <a:chExt cx="6517532" cy="780795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2EEE036-12AC-E8A6-CDBD-3BEDC4FBE1DA}"/>
                </a:ext>
              </a:extLst>
            </p:cNvPr>
            <p:cNvSpPr/>
            <p:nvPr/>
          </p:nvSpPr>
          <p:spPr>
            <a:xfrm>
              <a:off x="3049212" y="1219200"/>
              <a:ext cx="6517532" cy="7807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B127BA6-94E2-ECA3-D1B7-9E784E83E89F}"/>
                </a:ext>
              </a:extLst>
            </p:cNvPr>
            <p:cNvSpPr txBox="1"/>
            <p:nvPr/>
          </p:nvSpPr>
          <p:spPr>
            <a:xfrm>
              <a:off x="3284714" y="1332913"/>
              <a:ext cx="5813969" cy="55336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rtl="1">
                <a:lnSpc>
                  <a:spcPct val="150000"/>
                </a:lnSpc>
                <a:spcAft>
                  <a:spcPts val="1200"/>
                </a:spcAft>
              </a:pP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Nhu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cầu</a:t>
              </a:r>
              <a:endParaRPr lang="da-DK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AED16A6F-0E6A-E3D6-CCDF-C1079D0AD5E5}"/>
              </a:ext>
            </a:extLst>
          </p:cNvPr>
          <p:cNvGrpSpPr/>
          <p:nvPr/>
        </p:nvGrpSpPr>
        <p:grpSpPr>
          <a:xfrm flipH="1">
            <a:off x="1343465" y="5517621"/>
            <a:ext cx="9254867" cy="682881"/>
            <a:chOff x="3049212" y="1219200"/>
            <a:chExt cx="6517532" cy="780795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6AAC3DF3-317C-3389-D034-3DB18D1C5C2D}"/>
                </a:ext>
              </a:extLst>
            </p:cNvPr>
            <p:cNvSpPr/>
            <p:nvPr/>
          </p:nvSpPr>
          <p:spPr>
            <a:xfrm>
              <a:off x="3049212" y="1219200"/>
              <a:ext cx="6517532" cy="7807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374E9BF-FEEE-10B5-63FB-2E58DF2DFED9}"/>
                </a:ext>
              </a:extLst>
            </p:cNvPr>
            <p:cNvSpPr txBox="1"/>
            <p:nvPr/>
          </p:nvSpPr>
          <p:spPr>
            <a:xfrm>
              <a:off x="3284715" y="1332913"/>
              <a:ext cx="5813969" cy="55336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rtl="1">
                <a:lnSpc>
                  <a:spcPct val="150000"/>
                </a:lnSpc>
                <a:spcAft>
                  <a:spcPts val="1200"/>
                </a:spcAft>
              </a:pP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Ưu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điểm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của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mua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sắm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trực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tuyến</a:t>
              </a:r>
              <a:endParaRPr lang="da-DK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5" name="Rectangle: Top Corners Rounded 94">
            <a:extLst>
              <a:ext uri="{FF2B5EF4-FFF2-40B4-BE49-F238E27FC236}">
                <a16:creationId xmlns:a16="http://schemas.microsoft.com/office/drawing/2014/main" id="{32437B9D-B3B3-328C-F916-39C4493C10D8}"/>
              </a:ext>
            </a:extLst>
          </p:cNvPr>
          <p:cNvSpPr/>
          <p:nvPr/>
        </p:nvSpPr>
        <p:spPr>
          <a:xfrm rot="16200000" flipH="1">
            <a:off x="1214482" y="4864267"/>
            <a:ext cx="682884" cy="42491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5D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Rectangle: Top Corners Rounded 105">
            <a:extLst>
              <a:ext uri="{FF2B5EF4-FFF2-40B4-BE49-F238E27FC236}">
                <a16:creationId xmlns:a16="http://schemas.microsoft.com/office/drawing/2014/main" id="{3ACEA8E9-AB80-514A-B21E-F0A0ACA16609}"/>
              </a:ext>
            </a:extLst>
          </p:cNvPr>
          <p:cNvSpPr/>
          <p:nvPr/>
        </p:nvSpPr>
        <p:spPr>
          <a:xfrm rot="16200000" flipH="1">
            <a:off x="1218952" y="5655701"/>
            <a:ext cx="673939" cy="42491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87D3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D07E63E-1925-43BF-6B14-2D2BD63FC307}"/>
              </a:ext>
            </a:extLst>
          </p:cNvPr>
          <p:cNvSpPr txBox="1">
            <a:spLocks/>
          </p:cNvSpPr>
          <p:nvPr/>
        </p:nvSpPr>
        <p:spPr>
          <a:xfrm>
            <a:off x="667657" y="290516"/>
            <a:ext cx="10509929" cy="570544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28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28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endParaRPr lang="en-ID" sz="2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33F04B-5548-2A29-843A-C251D2DFC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334" y="960513"/>
            <a:ext cx="6163331" cy="308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5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10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7EDB60C5-8EAF-4D2D-BA55-3AA6AC00D621}"/>
              </a:ext>
            </a:extLst>
          </p:cNvPr>
          <p:cNvSpPr/>
          <p:nvPr/>
        </p:nvSpPr>
        <p:spPr>
          <a:xfrm>
            <a:off x="11530399" y="6484958"/>
            <a:ext cx="278936" cy="278936"/>
          </a:xfrm>
          <a:prstGeom prst="ellipse">
            <a:avLst/>
          </a:prstGeom>
          <a:solidFill>
            <a:srgbClr val="11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DC79C307-A81D-4B1A-B42B-46ABAD95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0399" y="6506160"/>
            <a:ext cx="278936" cy="236533"/>
          </a:xfrm>
          <a:noFill/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5</a:t>
            </a:fld>
            <a:endParaRPr lang="en-ID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D07E63E-1925-43BF-6B14-2D2BD63FC307}"/>
              </a:ext>
            </a:extLst>
          </p:cNvPr>
          <p:cNvSpPr txBox="1">
            <a:spLocks/>
          </p:cNvSpPr>
          <p:nvPr/>
        </p:nvSpPr>
        <p:spPr>
          <a:xfrm>
            <a:off x="684833" y="351841"/>
            <a:ext cx="10509929" cy="570544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28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endParaRPr lang="en-ID" sz="2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CF28706-E6CF-2A2E-513E-1BAA668739EF}"/>
              </a:ext>
            </a:extLst>
          </p:cNvPr>
          <p:cNvSpPr txBox="1">
            <a:spLocks/>
          </p:cNvSpPr>
          <p:nvPr/>
        </p:nvSpPr>
        <p:spPr>
          <a:xfrm>
            <a:off x="1985243" y="4494309"/>
            <a:ext cx="1748367" cy="201904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2400" b="1" dirty="0">
              <a:solidFill>
                <a:srgbClr val="114A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2204A3-B4EF-DCA7-2ECB-E698EEEF9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3539" y="0"/>
            <a:ext cx="1882446" cy="14307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B1AFCB-16BD-B3CB-3258-5F99C3540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214" y="1372408"/>
            <a:ext cx="6801013" cy="3323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E8D6EB-5DF0-5990-8F34-6FDEC7EB55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0215" y="4696212"/>
            <a:ext cx="6801013" cy="180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03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7EDB60C5-8EAF-4D2D-BA55-3AA6AC00D621}"/>
              </a:ext>
            </a:extLst>
          </p:cNvPr>
          <p:cNvSpPr/>
          <p:nvPr/>
        </p:nvSpPr>
        <p:spPr>
          <a:xfrm>
            <a:off x="11530399" y="6484958"/>
            <a:ext cx="278936" cy="278936"/>
          </a:xfrm>
          <a:prstGeom prst="ellipse">
            <a:avLst/>
          </a:prstGeom>
          <a:solidFill>
            <a:srgbClr val="11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DC79C307-A81D-4B1A-B42B-46ABAD95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0399" y="6506160"/>
            <a:ext cx="278936" cy="236533"/>
          </a:xfrm>
          <a:noFill/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6</a:t>
            </a:fld>
            <a:endParaRPr lang="en-ID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D07E63E-1925-43BF-6B14-2D2BD63FC307}"/>
              </a:ext>
            </a:extLst>
          </p:cNvPr>
          <p:cNvSpPr txBox="1">
            <a:spLocks/>
          </p:cNvSpPr>
          <p:nvPr/>
        </p:nvSpPr>
        <p:spPr>
          <a:xfrm>
            <a:off x="762907" y="388644"/>
            <a:ext cx="10509929" cy="570544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28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kiến</a:t>
            </a:r>
            <a:endParaRPr lang="en-ID" sz="2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6E8E85-6D78-14BE-E13E-390B349E7623}"/>
              </a:ext>
            </a:extLst>
          </p:cNvPr>
          <p:cNvSpPr/>
          <p:nvPr/>
        </p:nvSpPr>
        <p:spPr>
          <a:xfrm>
            <a:off x="762906" y="1670576"/>
            <a:ext cx="11333299" cy="33978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86A570F-1DB5-AD32-7C50-5F924C8FD64E}"/>
              </a:ext>
            </a:extLst>
          </p:cNvPr>
          <p:cNvGrpSpPr/>
          <p:nvPr/>
        </p:nvGrpSpPr>
        <p:grpSpPr>
          <a:xfrm rot="5400000">
            <a:off x="855423" y="1634548"/>
            <a:ext cx="1008455" cy="895348"/>
            <a:chOff x="6118256" y="1371344"/>
            <a:chExt cx="791611" cy="85064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800DF0-358E-2820-6CFF-3E7904BADD76}"/>
                </a:ext>
              </a:extLst>
            </p:cNvPr>
            <p:cNvSpPr/>
            <p:nvPr/>
          </p:nvSpPr>
          <p:spPr>
            <a:xfrm>
              <a:off x="6118256" y="1430381"/>
              <a:ext cx="791611" cy="791611"/>
            </a:xfrm>
            <a:prstGeom prst="rect">
              <a:avLst/>
            </a:prstGeom>
            <a:solidFill>
              <a:srgbClr val="1892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2C6C1421-C3E9-C22F-0EF9-74F7ED85B9C6}"/>
                </a:ext>
              </a:extLst>
            </p:cNvPr>
            <p:cNvSpPr/>
            <p:nvPr/>
          </p:nvSpPr>
          <p:spPr>
            <a:xfrm rot="16200000">
              <a:off x="6133697" y="1355906"/>
              <a:ext cx="61703" cy="92579"/>
            </a:xfrm>
            <a:prstGeom prst="rtTriangle">
              <a:avLst/>
            </a:prstGeom>
            <a:solidFill>
              <a:srgbClr val="114A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CF28706-E6CF-2A2E-513E-1BAA668739EF}"/>
              </a:ext>
            </a:extLst>
          </p:cNvPr>
          <p:cNvSpPr txBox="1">
            <a:spLocks/>
          </p:cNvSpPr>
          <p:nvPr/>
        </p:nvSpPr>
        <p:spPr>
          <a:xfrm>
            <a:off x="1985244" y="1945395"/>
            <a:ext cx="1939088" cy="300734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2400" b="1" dirty="0">
              <a:solidFill>
                <a:srgbClr val="114A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F781E3-1864-9F6D-5942-45ECF0D89BD1}"/>
              </a:ext>
            </a:extLst>
          </p:cNvPr>
          <p:cNvSpPr txBox="1"/>
          <p:nvPr/>
        </p:nvSpPr>
        <p:spPr>
          <a:xfrm>
            <a:off x="1082459" y="2854224"/>
            <a:ext cx="10219571" cy="188323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342900" lvl="0" indent="-342900" algn="just">
              <a:lnSpc>
                <a:spcPct val="200000"/>
              </a:lnSpc>
              <a:spcBef>
                <a:spcPts val="600"/>
              </a:spcBef>
              <a:buFont typeface="Symbol" pitchFamily="2" charset="2"/>
              <a:buChar char="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Web Shopping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sẽ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cho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phép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người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có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thể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xem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mua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hàng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được</a:t>
            </a:r>
            <a:endParaRPr lang="en-VN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200000"/>
              </a:lnSpc>
              <a:spcAft>
                <a:spcPts val="600"/>
              </a:spcAft>
              <a:buFont typeface="Symbol" pitchFamily="2" charset="2"/>
              <a:buChar char="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Web Admin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cho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phép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quản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lý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hệ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thống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200000"/>
              </a:lnSpc>
              <a:spcAft>
                <a:spcPts val="600"/>
              </a:spcAft>
              <a:buFont typeface="Symbol" pitchFamily="2" charset="2"/>
              <a:buChar char=""/>
            </a:pP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Triển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khai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ứng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trên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nền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tảng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azure</a:t>
            </a:r>
            <a:endParaRPr lang="en-VN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9FBB05F-040B-0B03-220B-3EB3DC172235}"/>
              </a:ext>
            </a:extLst>
          </p:cNvPr>
          <p:cNvGrpSpPr/>
          <p:nvPr/>
        </p:nvGrpSpPr>
        <p:grpSpPr>
          <a:xfrm>
            <a:off x="1044833" y="1710849"/>
            <a:ext cx="553531" cy="690405"/>
            <a:chOff x="1435355" y="6940220"/>
            <a:chExt cx="931660" cy="93166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855DF4A-E54F-DEB5-7538-021C91FF94A6}"/>
                </a:ext>
              </a:extLst>
            </p:cNvPr>
            <p:cNvSpPr/>
            <p:nvPr/>
          </p:nvSpPr>
          <p:spPr>
            <a:xfrm>
              <a:off x="1435355" y="6940220"/>
              <a:ext cx="931660" cy="931660"/>
            </a:xfrm>
            <a:prstGeom prst="ellipse">
              <a:avLst/>
            </a:prstGeom>
            <a:solidFill>
              <a:srgbClr val="18926F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8E94ABF-3751-00E1-E5DE-D03DB3873711}"/>
                </a:ext>
              </a:extLst>
            </p:cNvPr>
            <p:cNvGrpSpPr/>
            <p:nvPr/>
          </p:nvGrpSpPr>
          <p:grpSpPr>
            <a:xfrm>
              <a:off x="1647841" y="7151544"/>
              <a:ext cx="506689" cy="509013"/>
              <a:chOff x="5554663" y="4332288"/>
              <a:chExt cx="346075" cy="347663"/>
            </a:xfrm>
            <a:solidFill>
              <a:schemeClr val="bg1"/>
            </a:solidFill>
          </p:grpSpPr>
          <p:sp>
            <p:nvSpPr>
              <p:cNvPr id="27" name="Freeform 531">
                <a:extLst>
                  <a:ext uri="{FF2B5EF4-FFF2-40B4-BE49-F238E27FC236}">
                    <a16:creationId xmlns:a16="http://schemas.microsoft.com/office/drawing/2014/main" id="{054FB295-6461-B2C6-E9EF-D38AA06007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84825" y="4362451"/>
                <a:ext cx="285750" cy="287338"/>
              </a:xfrm>
              <a:custGeom>
                <a:avLst/>
                <a:gdLst>
                  <a:gd name="T0" fmla="*/ 38 w 76"/>
                  <a:gd name="T1" fmla="*/ 76 h 76"/>
                  <a:gd name="T2" fmla="*/ 0 w 76"/>
                  <a:gd name="T3" fmla="*/ 38 h 76"/>
                  <a:gd name="T4" fmla="*/ 38 w 76"/>
                  <a:gd name="T5" fmla="*/ 0 h 76"/>
                  <a:gd name="T6" fmla="*/ 76 w 76"/>
                  <a:gd name="T7" fmla="*/ 38 h 76"/>
                  <a:gd name="T8" fmla="*/ 38 w 76"/>
                  <a:gd name="T9" fmla="*/ 76 h 76"/>
                  <a:gd name="T10" fmla="*/ 38 w 76"/>
                  <a:gd name="T11" fmla="*/ 4 h 76"/>
                  <a:gd name="T12" fmla="*/ 4 w 76"/>
                  <a:gd name="T13" fmla="*/ 38 h 76"/>
                  <a:gd name="T14" fmla="*/ 38 w 76"/>
                  <a:gd name="T15" fmla="*/ 72 h 76"/>
                  <a:gd name="T16" fmla="*/ 72 w 76"/>
                  <a:gd name="T17" fmla="*/ 38 h 76"/>
                  <a:gd name="T18" fmla="*/ 38 w 76"/>
                  <a:gd name="T19" fmla="*/ 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" h="76">
                    <a:moveTo>
                      <a:pt x="38" y="76"/>
                    </a:moveTo>
                    <a:cubicBezTo>
                      <a:pt x="17" y="76"/>
                      <a:pt x="0" y="59"/>
                      <a:pt x="0" y="38"/>
                    </a:cubicBez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6" y="17"/>
                      <a:pt x="76" y="38"/>
                    </a:cubicBezTo>
                    <a:cubicBezTo>
                      <a:pt x="76" y="59"/>
                      <a:pt x="59" y="76"/>
                      <a:pt x="38" y="76"/>
                    </a:cubicBezTo>
                    <a:close/>
                    <a:moveTo>
                      <a:pt x="38" y="4"/>
                    </a:moveTo>
                    <a:cubicBezTo>
                      <a:pt x="19" y="4"/>
                      <a:pt x="4" y="19"/>
                      <a:pt x="4" y="38"/>
                    </a:cubicBezTo>
                    <a:cubicBezTo>
                      <a:pt x="4" y="57"/>
                      <a:pt x="19" y="72"/>
                      <a:pt x="38" y="72"/>
                    </a:cubicBezTo>
                    <a:cubicBezTo>
                      <a:pt x="57" y="72"/>
                      <a:pt x="72" y="57"/>
                      <a:pt x="72" y="38"/>
                    </a:cubicBezTo>
                    <a:cubicBezTo>
                      <a:pt x="72" y="19"/>
                      <a:pt x="57" y="4"/>
                      <a:pt x="38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" name="Freeform 532">
                <a:extLst>
                  <a:ext uri="{FF2B5EF4-FFF2-40B4-BE49-F238E27FC236}">
                    <a16:creationId xmlns:a16="http://schemas.microsoft.com/office/drawing/2014/main" id="{0CF4B9B2-3C73-D914-449A-7F52F3DC8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6263" y="4433888"/>
                <a:ext cx="142875" cy="144463"/>
              </a:xfrm>
              <a:custGeom>
                <a:avLst/>
                <a:gdLst>
                  <a:gd name="T0" fmla="*/ 19 w 38"/>
                  <a:gd name="T1" fmla="*/ 38 h 38"/>
                  <a:gd name="T2" fmla="*/ 0 w 38"/>
                  <a:gd name="T3" fmla="*/ 19 h 38"/>
                  <a:gd name="T4" fmla="*/ 19 w 38"/>
                  <a:gd name="T5" fmla="*/ 0 h 38"/>
                  <a:gd name="T6" fmla="*/ 38 w 38"/>
                  <a:gd name="T7" fmla="*/ 19 h 38"/>
                  <a:gd name="T8" fmla="*/ 19 w 38"/>
                  <a:gd name="T9" fmla="*/ 38 h 38"/>
                  <a:gd name="T10" fmla="*/ 19 w 38"/>
                  <a:gd name="T11" fmla="*/ 4 h 38"/>
                  <a:gd name="T12" fmla="*/ 4 w 38"/>
                  <a:gd name="T13" fmla="*/ 19 h 38"/>
                  <a:gd name="T14" fmla="*/ 19 w 38"/>
                  <a:gd name="T15" fmla="*/ 34 h 38"/>
                  <a:gd name="T16" fmla="*/ 34 w 38"/>
                  <a:gd name="T17" fmla="*/ 19 h 38"/>
                  <a:gd name="T18" fmla="*/ 19 w 38"/>
                  <a:gd name="T19" fmla="*/ 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38">
                    <a:moveTo>
                      <a:pt x="19" y="38"/>
                    </a:moveTo>
                    <a:cubicBezTo>
                      <a:pt x="8" y="38"/>
                      <a:pt x="0" y="30"/>
                      <a:pt x="0" y="19"/>
                    </a:cubicBezTo>
                    <a:cubicBezTo>
                      <a:pt x="0" y="8"/>
                      <a:pt x="8" y="0"/>
                      <a:pt x="19" y="0"/>
                    </a:cubicBezTo>
                    <a:cubicBezTo>
                      <a:pt x="30" y="0"/>
                      <a:pt x="38" y="8"/>
                      <a:pt x="38" y="19"/>
                    </a:cubicBezTo>
                    <a:cubicBezTo>
                      <a:pt x="38" y="30"/>
                      <a:pt x="30" y="38"/>
                      <a:pt x="19" y="38"/>
                    </a:cubicBezTo>
                    <a:close/>
                    <a:moveTo>
                      <a:pt x="19" y="4"/>
                    </a:moveTo>
                    <a:cubicBezTo>
                      <a:pt x="11" y="4"/>
                      <a:pt x="4" y="11"/>
                      <a:pt x="4" y="19"/>
                    </a:cubicBezTo>
                    <a:cubicBezTo>
                      <a:pt x="4" y="27"/>
                      <a:pt x="11" y="34"/>
                      <a:pt x="19" y="34"/>
                    </a:cubicBezTo>
                    <a:cubicBezTo>
                      <a:pt x="27" y="34"/>
                      <a:pt x="34" y="27"/>
                      <a:pt x="34" y="19"/>
                    </a:cubicBezTo>
                    <a:cubicBezTo>
                      <a:pt x="34" y="11"/>
                      <a:pt x="27" y="4"/>
                      <a:pt x="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" name="Freeform 533">
                <a:extLst>
                  <a:ext uri="{FF2B5EF4-FFF2-40B4-BE49-F238E27FC236}">
                    <a16:creationId xmlns:a16="http://schemas.microsoft.com/office/drawing/2014/main" id="{672DCAF3-313B-6F7F-9D0B-EBB474C6A3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9763" y="4332288"/>
                <a:ext cx="15875" cy="347663"/>
              </a:xfrm>
              <a:custGeom>
                <a:avLst/>
                <a:gdLst>
                  <a:gd name="T0" fmla="*/ 2 w 4"/>
                  <a:gd name="T1" fmla="*/ 92 h 92"/>
                  <a:gd name="T2" fmla="*/ 0 w 4"/>
                  <a:gd name="T3" fmla="*/ 90 h 92"/>
                  <a:gd name="T4" fmla="*/ 0 w 4"/>
                  <a:gd name="T5" fmla="*/ 2 h 92"/>
                  <a:gd name="T6" fmla="*/ 2 w 4"/>
                  <a:gd name="T7" fmla="*/ 0 h 92"/>
                  <a:gd name="T8" fmla="*/ 4 w 4"/>
                  <a:gd name="T9" fmla="*/ 2 h 92"/>
                  <a:gd name="T10" fmla="*/ 4 w 4"/>
                  <a:gd name="T11" fmla="*/ 90 h 92"/>
                  <a:gd name="T12" fmla="*/ 2 w 4"/>
                  <a:gd name="T13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92">
                    <a:moveTo>
                      <a:pt x="2" y="92"/>
                    </a:moveTo>
                    <a:cubicBezTo>
                      <a:pt x="1" y="92"/>
                      <a:pt x="0" y="91"/>
                      <a:pt x="0" y="9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90"/>
                      <a:pt x="4" y="90"/>
                      <a:pt x="4" y="90"/>
                    </a:cubicBezTo>
                    <a:cubicBezTo>
                      <a:pt x="4" y="91"/>
                      <a:pt x="3" y="92"/>
                      <a:pt x="2" y="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" name="Freeform 534">
                <a:extLst>
                  <a:ext uri="{FF2B5EF4-FFF2-40B4-BE49-F238E27FC236}">
                    <a16:creationId xmlns:a16="http://schemas.microsoft.com/office/drawing/2014/main" id="{E343BA5E-69E3-78CE-AF8F-7012F8F38E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4663" y="4498976"/>
                <a:ext cx="346075" cy="14288"/>
              </a:xfrm>
              <a:custGeom>
                <a:avLst/>
                <a:gdLst>
                  <a:gd name="T0" fmla="*/ 90 w 92"/>
                  <a:gd name="T1" fmla="*/ 4 h 4"/>
                  <a:gd name="T2" fmla="*/ 2 w 92"/>
                  <a:gd name="T3" fmla="*/ 4 h 4"/>
                  <a:gd name="T4" fmla="*/ 0 w 92"/>
                  <a:gd name="T5" fmla="*/ 2 h 4"/>
                  <a:gd name="T6" fmla="*/ 2 w 92"/>
                  <a:gd name="T7" fmla="*/ 0 h 4"/>
                  <a:gd name="T8" fmla="*/ 90 w 92"/>
                  <a:gd name="T9" fmla="*/ 0 h 4"/>
                  <a:gd name="T10" fmla="*/ 92 w 92"/>
                  <a:gd name="T11" fmla="*/ 2 h 4"/>
                  <a:gd name="T12" fmla="*/ 90 w 92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2" h="4">
                    <a:moveTo>
                      <a:pt x="90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1" y="0"/>
                      <a:pt x="92" y="1"/>
                      <a:pt x="92" y="2"/>
                    </a:cubicBezTo>
                    <a:cubicBezTo>
                      <a:pt x="92" y="3"/>
                      <a:pt x="91" y="4"/>
                      <a:pt x="9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138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Person holding paper">
            <a:extLst>
              <a:ext uri="{FF2B5EF4-FFF2-40B4-BE49-F238E27FC236}">
                <a16:creationId xmlns:a16="http://schemas.microsoft.com/office/drawing/2014/main" id="{5592A2C2-52C1-73D7-EA81-80B7C75CA54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3" t="12617" r="565" b="7281"/>
          <a:stretch>
            <a:fillRect/>
          </a:stretch>
        </p:blipFill>
        <p:spPr>
          <a:xfrm>
            <a:off x="0" y="-11806"/>
            <a:ext cx="12192000" cy="6869806"/>
          </a:xfrm>
          <a:custGeom>
            <a:avLst/>
            <a:gdLst>
              <a:gd name="connsiteX0" fmla="*/ 0 w 12192000"/>
              <a:gd name="connsiteY0" fmla="*/ 0 h 6869806"/>
              <a:gd name="connsiteX1" fmla="*/ 12192000 w 12192000"/>
              <a:gd name="connsiteY1" fmla="*/ 0 h 6869806"/>
              <a:gd name="connsiteX2" fmla="*/ 12192000 w 12192000"/>
              <a:gd name="connsiteY2" fmla="*/ 6869806 h 6869806"/>
              <a:gd name="connsiteX3" fmla="*/ 0 w 12192000"/>
              <a:gd name="connsiteY3" fmla="*/ 6869806 h 6869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69806">
                <a:moveTo>
                  <a:pt x="0" y="0"/>
                </a:moveTo>
                <a:lnTo>
                  <a:pt x="12192000" y="0"/>
                </a:lnTo>
                <a:lnTo>
                  <a:pt x="12192000" y="6869806"/>
                </a:lnTo>
                <a:lnTo>
                  <a:pt x="0" y="6869806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57D70E-E2C7-43C8-A60F-8391144D08B7}"/>
              </a:ext>
            </a:extLst>
          </p:cNvPr>
          <p:cNvSpPr/>
          <p:nvPr/>
        </p:nvSpPr>
        <p:spPr>
          <a:xfrm>
            <a:off x="0" y="-11806"/>
            <a:ext cx="12192000" cy="6869806"/>
          </a:xfrm>
          <a:prstGeom prst="rect">
            <a:avLst/>
          </a:prstGeom>
          <a:gradFill>
            <a:gsLst>
              <a:gs pos="0">
                <a:srgbClr val="114A5E"/>
              </a:gs>
              <a:gs pos="100000">
                <a:srgbClr val="18926F">
                  <a:alpha val="62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D11414-17E4-B562-9BFC-E90684EE97CD}"/>
              </a:ext>
            </a:extLst>
          </p:cNvPr>
          <p:cNvSpPr/>
          <p:nvPr/>
        </p:nvSpPr>
        <p:spPr>
          <a:xfrm>
            <a:off x="3376956" y="2915265"/>
            <a:ext cx="525336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err="1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4800" b="1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  <a:r>
              <a:rPr lang="en-US" sz="4800" b="1" cap="none" spc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: Nội dung</a:t>
            </a:r>
            <a:endParaRPr lang="en-US" sz="4800" b="1" cap="none" spc="0" dirty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566BE4-6D51-23B4-C0F6-44CCD3C221F0}"/>
              </a:ext>
            </a:extLst>
          </p:cNvPr>
          <p:cNvSpPr/>
          <p:nvPr/>
        </p:nvSpPr>
        <p:spPr>
          <a:xfrm>
            <a:off x="6003634" y="861222"/>
            <a:ext cx="18473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2000" b="1" dirty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E76AF1A-223C-9E2D-7A7B-21D4D1EB6492}"/>
              </a:ext>
            </a:extLst>
          </p:cNvPr>
          <p:cNvSpPr/>
          <p:nvPr/>
        </p:nvSpPr>
        <p:spPr>
          <a:xfrm>
            <a:off x="11530399" y="6484958"/>
            <a:ext cx="278936" cy="278936"/>
          </a:xfrm>
          <a:prstGeom prst="ellipse">
            <a:avLst/>
          </a:prstGeom>
          <a:solidFill>
            <a:srgbClr val="11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A83FDAD-E40A-C5FD-95D7-68157CE01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6229" y="6500893"/>
            <a:ext cx="347276" cy="247065"/>
          </a:xfrm>
          <a:noFill/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7</a:t>
            </a:fld>
            <a:endParaRPr lang="en-ID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602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7EDB60C5-8EAF-4D2D-BA55-3AA6AC00D621}"/>
              </a:ext>
            </a:extLst>
          </p:cNvPr>
          <p:cNvSpPr/>
          <p:nvPr/>
        </p:nvSpPr>
        <p:spPr>
          <a:xfrm>
            <a:off x="11435149" y="6386830"/>
            <a:ext cx="278936" cy="278936"/>
          </a:xfrm>
          <a:prstGeom prst="ellipse">
            <a:avLst/>
          </a:prstGeom>
          <a:solidFill>
            <a:srgbClr val="11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DC79C307-A81D-4B1A-B42B-46ABAD95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5149" y="6408032"/>
            <a:ext cx="278936" cy="236533"/>
          </a:xfrm>
          <a:noFill/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</a:rPr>
              <a:pPr algn="ctr"/>
              <a:t>8</a:t>
            </a:fld>
            <a:endParaRPr lang="en-ID" sz="1050" dirty="0">
              <a:solidFill>
                <a:schemeClr val="bg1"/>
              </a:solidFill>
            </a:endParaRP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31984DCD-3DBC-41AA-9368-EA52D0D54228}"/>
              </a:ext>
            </a:extLst>
          </p:cNvPr>
          <p:cNvSpPr txBox="1">
            <a:spLocks/>
          </p:cNvSpPr>
          <p:nvPr/>
        </p:nvSpPr>
        <p:spPr>
          <a:xfrm>
            <a:off x="667657" y="290515"/>
            <a:ext cx="10509929" cy="667657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0A92A05-F0D5-5D0F-47D6-18C3761451D9}"/>
              </a:ext>
            </a:extLst>
          </p:cNvPr>
          <p:cNvSpPr txBox="1"/>
          <p:nvPr/>
        </p:nvSpPr>
        <p:spPr>
          <a:xfrm>
            <a:off x="504824" y="1064409"/>
            <a:ext cx="10509928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2870" marR="98425" algn="just">
              <a:lnSpc>
                <a:spcPct val="150000"/>
              </a:lnSpc>
              <a:spcBef>
                <a:spcPts val="5"/>
              </a:spcBef>
              <a:spcAft>
                <a:spcPts val="600"/>
              </a:spcAft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ReactJS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ADC48B-D8FA-FAD9-6C89-B0FEA7AC2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38" y="2690949"/>
            <a:ext cx="5633000" cy="28841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18E26C0-761A-65D0-9586-B59ADC6B2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464" y="2690949"/>
            <a:ext cx="5535622" cy="28841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B5F8FE-A93C-A797-1630-763361309F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2799" y="92138"/>
            <a:ext cx="1188018" cy="10644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49745" y="290515"/>
            <a:ext cx="8155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CHƯƠNG 1. CƠ SỞ LÝ THUYẾT</a:t>
            </a:r>
          </a:p>
        </p:txBody>
      </p:sp>
    </p:spTree>
    <p:extLst>
      <p:ext uri="{BB962C8B-B14F-4D97-AF65-F5344CB8AC3E}">
        <p14:creationId xmlns:p14="http://schemas.microsoft.com/office/powerpoint/2010/main" val="222581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7EDB60C5-8EAF-4D2D-BA55-3AA6AC00D621}"/>
              </a:ext>
            </a:extLst>
          </p:cNvPr>
          <p:cNvSpPr/>
          <p:nvPr/>
        </p:nvSpPr>
        <p:spPr>
          <a:xfrm>
            <a:off x="11435149" y="6386830"/>
            <a:ext cx="278936" cy="278936"/>
          </a:xfrm>
          <a:prstGeom prst="ellipse">
            <a:avLst/>
          </a:prstGeom>
          <a:solidFill>
            <a:srgbClr val="11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DC79C307-A81D-4B1A-B42B-46ABAD95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5149" y="6408032"/>
            <a:ext cx="278936" cy="236533"/>
          </a:xfrm>
          <a:noFill/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</a:rPr>
              <a:pPr algn="ctr"/>
              <a:t>9</a:t>
            </a:fld>
            <a:endParaRPr lang="en-ID" sz="1050" dirty="0">
              <a:solidFill>
                <a:schemeClr val="bg1"/>
              </a:solidFill>
            </a:endParaRP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31984DCD-3DBC-41AA-9368-EA52D0D54228}"/>
              </a:ext>
            </a:extLst>
          </p:cNvPr>
          <p:cNvSpPr txBox="1">
            <a:spLocks/>
          </p:cNvSpPr>
          <p:nvPr/>
        </p:nvSpPr>
        <p:spPr>
          <a:xfrm>
            <a:off x="667657" y="290515"/>
            <a:ext cx="10509929" cy="667657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0A92A05-F0D5-5D0F-47D6-18C3761451D9}"/>
              </a:ext>
            </a:extLst>
          </p:cNvPr>
          <p:cNvSpPr txBox="1"/>
          <p:nvPr/>
        </p:nvSpPr>
        <p:spPr>
          <a:xfrm>
            <a:off x="504824" y="1230704"/>
            <a:ext cx="10509928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2870" marR="98425" algn="just">
              <a:lnSpc>
                <a:spcPct val="150000"/>
              </a:lnSpc>
              <a:spcBef>
                <a:spcPts val="5"/>
              </a:spcBef>
              <a:spcAft>
                <a:spcPts val="600"/>
              </a:spcAft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Spring Boot, MySQL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6D8BF9-721E-A5E6-D95C-06CED9183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314" y="125118"/>
            <a:ext cx="2412867" cy="11055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131" y="2171793"/>
            <a:ext cx="10064621" cy="20010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9745" y="290515"/>
            <a:ext cx="8155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CHƯƠNG 1. CƠ SỞ LÝ THUYẾT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829207-1E52-72AF-377C-D28239247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0753" y="125118"/>
            <a:ext cx="2741247" cy="11055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F66BD8-C2C4-5A52-89FF-41CD311A3B8E}"/>
              </a:ext>
            </a:extLst>
          </p:cNvPr>
          <p:cNvSpPr txBox="1"/>
          <p:nvPr/>
        </p:nvSpPr>
        <p:spPr>
          <a:xfrm>
            <a:off x="667657" y="4445420"/>
            <a:ext cx="10509928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2870" marR="98425" algn="just">
              <a:lnSpc>
                <a:spcPct val="150000"/>
              </a:lnSpc>
              <a:spcBef>
                <a:spcPts val="5"/>
              </a:spcBef>
              <a:spcAft>
                <a:spcPts val="600"/>
              </a:spcAft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Azure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CDCD58-036F-F2E6-EA80-8949E3AB14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2315" y="4693918"/>
            <a:ext cx="4554946" cy="153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74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1882</TotalTime>
  <Words>1193</Words>
  <Application>Microsoft Macintosh PowerPoint</Application>
  <PresentationFormat>Widescreen</PresentationFormat>
  <Paragraphs>212</Paragraphs>
  <Slides>35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Segoe UI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Yêu cầu chức năng</vt:lpstr>
      <vt:lpstr>PowerPoint Presentation</vt:lpstr>
      <vt:lpstr>PowerPoint Presentation</vt:lpstr>
      <vt:lpstr>PowerPoint Presentation</vt:lpstr>
      <vt:lpstr>Kiến trúc hệ thống</vt:lpstr>
      <vt:lpstr>Kiến trúc hệ thống</vt:lpstr>
      <vt:lpstr>PowerPoint Presentation</vt:lpstr>
      <vt:lpstr>Thiết kế Web Shopping</vt:lpstr>
      <vt:lpstr>Thiết kế Web Admin</vt:lpstr>
      <vt:lpstr>PowerPoint Presentation</vt:lpstr>
      <vt:lpstr>PowerPoint Presentation</vt:lpstr>
      <vt:lpstr>PowerPoint Presentation</vt:lpstr>
      <vt:lpstr>Kiểm thử ứng dụng</vt:lpstr>
      <vt:lpstr>Kiểm thử ứng dụng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Tài liệu tham khảo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Slack Powerpoint Template</dc:title>
  <dc:creator>it 24slides3</dc:creator>
  <cp:lastModifiedBy>Microsoft Office User</cp:lastModifiedBy>
  <cp:revision>198</cp:revision>
  <dcterms:created xsi:type="dcterms:W3CDTF">2022-01-20T05:04:38Z</dcterms:created>
  <dcterms:modified xsi:type="dcterms:W3CDTF">2023-05-31T14:24:47Z</dcterms:modified>
</cp:coreProperties>
</file>